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1"/>
  </p:notesMasterIdLst>
  <p:sldIdLst>
    <p:sldId id="256" r:id="rId2"/>
    <p:sldId id="257" r:id="rId3"/>
    <p:sldId id="277" r:id="rId4"/>
    <p:sldId id="260" r:id="rId5"/>
    <p:sldId id="306" r:id="rId6"/>
    <p:sldId id="278" r:id="rId7"/>
    <p:sldId id="308" r:id="rId8"/>
    <p:sldId id="284" r:id="rId9"/>
    <p:sldId id="285" r:id="rId10"/>
    <p:sldId id="274" r:id="rId11"/>
    <p:sldId id="286" r:id="rId12"/>
    <p:sldId id="289" r:id="rId13"/>
    <p:sldId id="290" r:id="rId14"/>
    <p:sldId id="291" r:id="rId15"/>
    <p:sldId id="297" r:id="rId16"/>
    <p:sldId id="292" r:id="rId17"/>
    <p:sldId id="293" r:id="rId18"/>
    <p:sldId id="294" r:id="rId19"/>
    <p:sldId id="295" r:id="rId20"/>
    <p:sldId id="296" r:id="rId21"/>
    <p:sldId id="299" r:id="rId22"/>
    <p:sldId id="300" r:id="rId23"/>
    <p:sldId id="298" r:id="rId24"/>
    <p:sldId id="301" r:id="rId25"/>
    <p:sldId id="302" r:id="rId26"/>
    <p:sldId id="287" r:id="rId27"/>
    <p:sldId id="288" r:id="rId28"/>
    <p:sldId id="283" r:id="rId29"/>
    <p:sldId id="303" r:id="rId30"/>
    <p:sldId id="279" r:id="rId31"/>
    <p:sldId id="282" r:id="rId32"/>
    <p:sldId id="280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61" r:id="rId43"/>
    <p:sldId id="272" r:id="rId44"/>
    <p:sldId id="276" r:id="rId45"/>
    <p:sldId id="304" r:id="rId46"/>
    <p:sldId id="262" r:id="rId47"/>
    <p:sldId id="305" r:id="rId48"/>
    <p:sldId id="309" r:id="rId49"/>
    <p:sldId id="310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00B050"/>
    <a:srgbClr val="FF5F4A"/>
    <a:srgbClr val="D16349"/>
    <a:srgbClr val="EAEFF7"/>
    <a:srgbClr val="D2DE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9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203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media/image1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71.png>
</file>

<file path=ppt/media/image28.png>
</file>

<file path=ppt/media/image290.png>
</file>

<file path=ppt/media/image3.jpeg>
</file>

<file path=ppt/media/image310.png>
</file>

<file path=ppt/media/image340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6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2F48A-D361-4826-8313-B40275080E5C}" type="datetimeFigureOut">
              <a:rPr lang="en-GB" smtClean="0"/>
              <a:t>28/05/2021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40C9E-C20F-4C26-B3A5-48A05AA2E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6518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accent1">
              <a:lumMod val="75000"/>
            </a:schemeClr>
          </a:solidFill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9287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3676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853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890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3744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7874"/>
            <a:ext cx="10515600" cy="467908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381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442244" y="2119313"/>
            <a:ext cx="8047038" cy="9229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1442244" y="3470910"/>
            <a:ext cx="8047038" cy="9229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1442244" y="4767263"/>
            <a:ext cx="8047038" cy="9229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374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9146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5253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54331"/>
            <a:ext cx="5181600" cy="472263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54331"/>
            <a:ext cx="5181600" cy="472263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374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48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437320"/>
            <a:ext cx="5157787" cy="8239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261232"/>
            <a:ext cx="5157787" cy="4095117"/>
          </a:xfrm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37320"/>
            <a:ext cx="5183188" cy="8239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261232"/>
            <a:ext cx="5183188" cy="409511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374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2930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77920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019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2609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SIGMOD 2021 June 20-25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F765397A-7402-4353-9878-BA76A8F2E9D1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38200" y="6278881"/>
            <a:ext cx="10515600" cy="8708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445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50000"/>
          </a:schemeClr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50000"/>
          </a:schemeClr>
        </a:buClr>
        <a:buFont typeface="Wingdings" panose="05000000000000000000" pitchFamily="2" charset="2"/>
        <a:buChar char="v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50000"/>
          </a:schemeClr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5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5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image" Target="../media/image28.emf"/><Relationship Id="rId7" Type="http://schemas.openxmlformats.org/officeDocument/2006/relationships/image" Target="../media/image33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Relationship Id="rId9" Type="http://schemas.openxmlformats.org/officeDocument/2006/relationships/image" Target="../media/image3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7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3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emf"/><Relationship Id="rId4" Type="http://schemas.openxmlformats.org/officeDocument/2006/relationships/image" Target="../media/image52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b="0" dirty="0" smtClean="0">
                <a:ea typeface="SimSun" panose="02010600030101010101" pitchFamily="2" charset="-122"/>
              </a:rPr>
              <a:t>Proportionality in</a:t>
            </a:r>
            <a:r>
              <a:rPr lang="zh-CN" altLang="en-US" b="0" dirty="0" smtClean="0">
                <a:ea typeface="SimSun" panose="02010600030101010101" pitchFamily="2" charset="-122"/>
              </a:rPr>
              <a:t> </a:t>
            </a:r>
            <a:r>
              <a:rPr lang="en-US" altLang="zh-CN" b="0" dirty="0" smtClean="0">
                <a:ea typeface="SimSun" panose="02010600030101010101" pitchFamily="2" charset="-122"/>
              </a:rPr>
              <a:t/>
            </a:r>
            <a:br>
              <a:rPr lang="en-US" altLang="zh-CN" b="0" dirty="0" smtClean="0">
                <a:ea typeface="SimSun" panose="02010600030101010101" pitchFamily="2" charset="-122"/>
              </a:rPr>
            </a:br>
            <a:r>
              <a:rPr lang="en-US" altLang="zh-CN" b="0" dirty="0" smtClean="0">
                <a:ea typeface="SimSun" panose="02010600030101010101" pitchFamily="2" charset="-122"/>
              </a:rPr>
              <a:t>Spatial K</a:t>
            </a:r>
            <a:r>
              <a:rPr lang="zh-CN" altLang="en-US" b="0" dirty="0" smtClean="0">
                <a:ea typeface="SimSun" panose="02010600030101010101" pitchFamily="2" charset="-122"/>
              </a:rPr>
              <a:t>eyword </a:t>
            </a:r>
            <a:r>
              <a:rPr lang="en-US" altLang="zh-CN" b="0" dirty="0" smtClean="0">
                <a:ea typeface="SimSun" panose="02010600030101010101" pitchFamily="2" charset="-122"/>
              </a:rPr>
              <a:t>S</a:t>
            </a:r>
            <a:r>
              <a:rPr lang="zh-CN" altLang="en-US" b="0" dirty="0" smtClean="0">
                <a:ea typeface="SimSun" panose="02010600030101010101" pitchFamily="2" charset="-122"/>
              </a:rPr>
              <a:t>earch</a:t>
            </a:r>
            <a:endParaRPr lang="en-GB" b="0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 numCol="3">
            <a:normAutofit/>
          </a:bodyPr>
          <a:lstStyle/>
          <a:p>
            <a:r>
              <a:rPr lang="en-GB" dirty="0" smtClean="0"/>
              <a:t>Georgios Kalamatianos</a:t>
            </a:r>
          </a:p>
          <a:p>
            <a:r>
              <a:rPr lang="en-US" dirty="0" smtClean="0"/>
              <a:t>Uppsala University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Georgios John </a:t>
            </a:r>
            <a:r>
              <a:rPr lang="en-GB" dirty="0" err="1" smtClean="0"/>
              <a:t>Fakas</a:t>
            </a:r>
            <a:endParaRPr lang="en-GB" dirty="0"/>
          </a:p>
          <a:p>
            <a:r>
              <a:rPr lang="en-US" dirty="0" smtClean="0"/>
              <a:t>Uppsala University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Nikos </a:t>
            </a:r>
            <a:r>
              <a:rPr lang="en-GB" dirty="0" err="1" smtClean="0"/>
              <a:t>Mamoulis</a:t>
            </a:r>
            <a:endParaRPr lang="en-GB" dirty="0" smtClean="0"/>
          </a:p>
          <a:p>
            <a:r>
              <a:rPr lang="en-US" dirty="0" smtClean="0"/>
              <a:t>University of Ioannina</a:t>
            </a:r>
            <a:endParaRPr lang="en-GB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695" y="4516153"/>
            <a:ext cx="4168610" cy="16674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783" y="4631889"/>
            <a:ext cx="2310043" cy="143597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084" y="4643943"/>
            <a:ext cx="1492577" cy="142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83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 smtClean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 smtClean="0"/>
                  <a:t> by element until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10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2367374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2400906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967077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8461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11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2367374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2159090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967077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1241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12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010850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1158286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3699386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496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13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2449583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6967293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0351421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002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14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0046371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5349124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183820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603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15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3121915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7117512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104112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694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16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1251131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812730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544048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590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17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5849976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8338763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1913805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4363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18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4213561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2061596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057145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2222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r>
                  <a:rPr lang="en-US" dirty="0"/>
                  <a:t>Stop iteration for pairs already computed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19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7135616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8342200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6319019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293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cs typeface="Arial" panose="020B0604020202020204" pitchFamily="34" charset="0"/>
              </a:rPr>
              <a:t>Spatial Datasets</a:t>
            </a:r>
            <a:endParaRPr lang="en-GB" dirty="0"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Many spatial datasets are available online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Spatial objects are associated with : </a:t>
            </a:r>
            <a:br>
              <a:rPr lang="en-US" dirty="0" smtClean="0"/>
            </a:br>
            <a:r>
              <a:rPr lang="en-US" dirty="0" smtClean="0"/>
              <a:t>descriptive tags; linked entities.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Location based retrieval should consider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context</a:t>
            </a:r>
            <a:r>
              <a:rPr lang="en-US" dirty="0" smtClean="0"/>
              <a:t> as well as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location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2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827" y="2087415"/>
            <a:ext cx="1075626" cy="7334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813" y="2151865"/>
            <a:ext cx="1422651" cy="7341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825" y="2106636"/>
            <a:ext cx="1094355" cy="73387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4975" y="2333894"/>
            <a:ext cx="920458" cy="27935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207101" y="4032105"/>
            <a:ext cx="1374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museum;</a:t>
            </a:r>
          </a:p>
          <a:p>
            <a:r>
              <a:rPr lang="en-US" dirty="0" smtClean="0"/>
              <a:t>history;</a:t>
            </a:r>
          </a:p>
          <a:p>
            <a:r>
              <a:rPr lang="en-US" dirty="0" err="1" smtClean="0"/>
              <a:t>vikings</a:t>
            </a:r>
            <a:r>
              <a:rPr lang="en-US" dirty="0" smtClean="0"/>
              <a:t>;</a:t>
            </a:r>
            <a:endParaRPr lang="en-GB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6740" y="2976034"/>
            <a:ext cx="4007060" cy="2646097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7540541" y="2002179"/>
            <a:ext cx="896310" cy="930207"/>
            <a:chOff x="7540541" y="2002179"/>
            <a:chExt cx="896310" cy="930207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0541" y="2002179"/>
              <a:ext cx="856068" cy="856068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7542162" y="2655387"/>
              <a:ext cx="8946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 smtClean="0">
                  <a:solidFill>
                    <a:srgbClr val="FF5F4A"/>
                  </a:solidFill>
                  <a:latin typeface="Cooper Black" panose="0208090404030B020404" pitchFamily="18" charset="0"/>
                </a:rPr>
                <a:t>Gowalla</a:t>
              </a:r>
              <a:endParaRPr lang="en-GB" sz="1200" dirty="0">
                <a:solidFill>
                  <a:srgbClr val="FF5F4A"/>
                </a:solidFill>
                <a:latin typeface="Cooper Black" panose="0208090404030B020404" pitchFamily="18" charset="0"/>
              </a:endParaRPr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82760" y="3520395"/>
            <a:ext cx="2730420" cy="197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929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r>
                  <a:rPr lang="en-US" dirty="0"/>
                  <a:t>Stop iteration for pairs already computed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20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0375590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5648786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9984454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745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r>
                  <a:rPr lang="en-US" dirty="0"/>
                  <a:t>Stop iteration for pairs already computed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21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4523030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5648786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544895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923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r>
                  <a:rPr lang="en-US" dirty="0"/>
                  <a:t>Stop iteration for pairs already computed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22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5317811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5648786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531877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2938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r>
                  <a:rPr lang="en-US" dirty="0"/>
                  <a:t>Stop iteration for pairs already computed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23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3203045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3478138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967077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329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r>
                  <a:rPr lang="en-US" dirty="0"/>
                  <a:t>Stop iteration for pairs already computed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24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4623089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3478138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2171707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194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r>
                  <a:rPr lang="en-US" dirty="0"/>
                  <a:t>Stop iteration for pairs already computed</a:t>
                </a:r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25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9881477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1252441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974084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099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r>
                  <a:rPr lang="en-US" dirty="0" smtClean="0"/>
                  <a:t>Stop iteration for pairs already computed</a:t>
                </a:r>
              </a:p>
              <a:p>
                <a:r>
                  <a:rPr lang="en-US" dirty="0" smtClean="0"/>
                  <a:t>Final pass: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>
                          <a:latin typeface="Cambria Math" panose="02040503050406030204" pitchFamily="18" charset="0"/>
                        </a:rPr>
                        <m:t>𝒔𝑪</m:t>
                      </m:r>
                      <m:d>
                        <m:d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SE" sz="2000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|+|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|−|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3259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26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2367374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8382810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967077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24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Contextual Proportionality: </a:t>
            </a:r>
            <a:r>
              <a:rPr lang="en-US" dirty="0" err="1"/>
              <a:t>m</a:t>
            </a:r>
            <a:r>
              <a:rPr lang="en-US" dirty="0" err="1" smtClean="0"/>
              <a:t>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Construct hash table 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msht</a:t>
                </a: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dirty="0"/>
                  <a:t>Calculate intersection of pairs of sets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𝒋</m:t>
                        </m:r>
                      </m:sub>
                    </m:sSub>
                  </m:oMath>
                </a14:m>
                <a:r>
                  <a:rPr lang="en-US" dirty="0"/>
                  <a:t> by element until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𝒊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𝒋</m:t>
                    </m:r>
                  </m:oMath>
                </a14:m>
                <a:endParaRPr lang="en-US" dirty="0"/>
              </a:p>
              <a:p>
                <a:r>
                  <a:rPr lang="en-US" dirty="0" smtClean="0"/>
                  <a:t>Increment counter for each common element</a:t>
                </a:r>
              </a:p>
              <a:p>
                <a:r>
                  <a:rPr lang="en-US" dirty="0" smtClean="0"/>
                  <a:t>Stop iteration for pairs already computed</a:t>
                </a:r>
              </a:p>
              <a:p>
                <a:r>
                  <a:rPr lang="en-US" dirty="0" smtClean="0"/>
                  <a:t>Final pass: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>
                          <a:latin typeface="Cambria Math" panose="02040503050406030204" pitchFamily="18" charset="0"/>
                        </a:rPr>
                        <m:t>𝒔𝑪</m:t>
                      </m:r>
                      <m:d>
                        <m:d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SE" sz="2000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|+|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|−|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3259" r="-40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27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2367374"/>
              </p:ext>
            </p:extLst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6367728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2/4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2/5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2/5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1/4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1/5</a:t>
                      </a:r>
                      <a:endParaRPr lang="en-GB" dirty="0"/>
                    </a:p>
                  </a:txBody>
                  <a:tcPr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967077"/>
              </p:ext>
            </p:extLst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429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Contextual Proportionality: MsJh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Time Complexity:</a:t>
                </a:r>
              </a:p>
              <a:p>
                <a:pPr lvl="1"/>
                <a:r>
                  <a:rPr lang="en-US" dirty="0"/>
                  <a:t>Worst case: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𝑶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SE" b="1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p>
                        <m:r>
                          <a:rPr lang="en-US" b="1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SE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SE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r>
                      <a:rPr lang="en-US" b="1" i="1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b="1" dirty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en-GB" dirty="0" smtClean="0"/>
                  <a:t>(all sets are equal)</a:t>
                </a:r>
                <a:endParaRPr lang="en-GB" dirty="0"/>
              </a:p>
              <a:p>
                <a:pPr lvl="1"/>
                <a:r>
                  <a:rPr lang="en-US" dirty="0"/>
                  <a:t>Practical case: </a:t>
                </a:r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low overlap </a:t>
                </a:r>
                <a:r>
                  <a:rPr lang="en-US" dirty="0" smtClean="0"/>
                  <a:t>between contextual sets</a:t>
                </a:r>
              </a:p>
              <a:p>
                <a:pPr marL="0" indent="0">
                  <a:buNone/>
                </a:pPr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4339360" cy="4679089"/>
              </a:xfrm>
              <a:blipFill>
                <a:blip r:embed="rId2"/>
                <a:stretch>
                  <a:fillRect l="-2532" t="-2347" r="-196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28</a:t>
            </a:fld>
            <a:endParaRPr lang="en-GB"/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/>
          </p:nvPr>
        </p:nvGraphicFramePr>
        <p:xfrm>
          <a:off x="5418840" y="1404912"/>
          <a:ext cx="2734560" cy="2225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2298028948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496568374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2059423103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538815879"/>
                    </a:ext>
                  </a:extLst>
                </a:gridCol>
                <a:gridCol w="548640">
                  <a:extLst>
                    <a:ext uri="{9D8B030D-6E8A-4147-A177-3AD203B41FA5}">
                      <a16:colId xmlns:a16="http://schemas.microsoft.com/office/drawing/2014/main" val="3247856087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Contextual Sets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5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13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8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7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1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363477"/>
                  </a:ext>
                </a:extLst>
              </a:tr>
            </a:tbl>
          </a:graphicData>
        </a:graphic>
      </p:graphicFrame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1698123"/>
              </p:ext>
            </p:extLst>
          </p:nvPr>
        </p:nvGraphicFramePr>
        <p:xfrm>
          <a:off x="5370600" y="3880631"/>
          <a:ext cx="3240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2/5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1/5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9193800" y="1404912"/>
          <a:ext cx="2160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54000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msht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542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2506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Proportionality computation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Compute all complement Ptolemy’s distances between pairs in </a:t>
                </a:r>
                <a14:m>
                  <m:oMath xmlns:m="http://schemas.openxmlformats.org/officeDocument/2006/math">
                    <m:r>
                      <a:rPr lang="en-SE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𝒮</m:t>
                    </m:r>
                  </m:oMath>
                </a14:m>
                <a:r>
                  <a:rPr lang="en-US" dirty="0" smtClean="0">
                    <a:latin typeface="Cambria Math" panose="02040503050406030204" pitchFamily="18" charset="0"/>
                  </a:rPr>
                  <a:t> </a:t>
                </a:r>
              </a:p>
              <a:p>
                <a:pPr marL="0" indent="0">
                  <a:buNone/>
                </a:pPr>
                <a:endParaRPr lang="en-US" b="1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>
                          <a:latin typeface="Cambria Math" panose="02040503050406030204" pitchFamily="18" charset="0"/>
                        </a:rPr>
                        <m:t>𝒔𝑺</m:t>
                      </m:r>
                      <m:d>
                        <m:d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1" i="1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2000" b="1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SE" sz="2000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lang="en-US" sz="20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SE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𝒑</m:t>
                                      </m:r>
                                    </m:e>
                                    <m: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</m:sub>
                                  </m:sSub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SE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𝒑</m:t>
                                      </m:r>
                                    </m:e>
                                    <m: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𝒋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sz="20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SE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𝒑</m:t>
                                      </m:r>
                                    </m:e>
                                    <m: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</m:sub>
                                  </m:sSub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</m:d>
                            </m:e>
                          </m:d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sz="20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SE" sz="20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𝒑</m:t>
                                      </m:r>
                                    </m:e>
                                    <m:sub>
                                      <m:r>
                                        <a:rPr lang="en-US" sz="2000" b="1" i="1">
                                          <a:latin typeface="Cambria Math" panose="02040503050406030204" pitchFamily="18" charset="0"/>
                                        </a:rPr>
                                        <m:t>𝒋</m:t>
                                      </m:r>
                                    </m:sub>
                                  </m:sSub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000" b="1" i="1"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</m:d>
                            </m:e>
                          </m:d>
                        </m:den>
                      </m:f>
                      <m:r>
                        <a:rPr lang="en-US" sz="2000" b="1" i="1" smtClean="0">
                          <a:latin typeface="Cambria Math" panose="02040503050406030204" pitchFamily="18" charset="0"/>
                        </a:rPr>
                        <m:t>          </m:t>
                      </m:r>
                      <m:r>
                        <a:rPr lang="en-US" sz="2000" b="1" i="1">
                          <a:latin typeface="Cambria Math" panose="02040503050406030204" pitchFamily="18" charset="0"/>
                        </a:rPr>
                        <m:t>𝒑</m:t>
                      </m:r>
                      <m:r>
                        <a:rPr lang="en-US" sz="2000" b="1" i="1" smtClean="0">
                          <a:latin typeface="Cambria Math" panose="02040503050406030204" pitchFamily="18" charset="0"/>
                        </a:rPr>
                        <m:t>𝑺</m:t>
                      </m:r>
                      <m:r>
                        <a:rPr lang="en-SE" sz="2000" b="1" i="1">
                          <a:latin typeface="Cambria Math" panose="02040503050406030204" pitchFamily="18" charset="0"/>
                        </a:rPr>
                        <m:t>𝓢</m:t>
                      </m:r>
                      <m:d>
                        <m:d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SE" sz="20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𝓢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SE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𝒔</m:t>
                          </m:r>
                          <m:r>
                            <a:rPr lang="en-US" sz="2000" b="1" i="1" smtClean="0">
                              <a:latin typeface="Cambria Math" panose="02040503050406030204" pitchFamily="18" charset="0"/>
                            </a:rPr>
                            <m:t>𝑺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GB" dirty="0" smtClean="0"/>
              </a:p>
              <a:p>
                <a:endParaRPr lang="en-US" b="1" dirty="0" smtClean="0"/>
              </a:p>
              <a:p>
                <a:r>
                  <a:rPr lang="en-US" b="1" dirty="0" smtClean="0"/>
                  <a:t>Grid based approximation algorithms</a:t>
                </a:r>
              </a:p>
              <a:p>
                <a:pPr lvl="1"/>
                <a:r>
                  <a:rPr lang="en-US" dirty="0" smtClean="0"/>
                  <a:t>Approximates </a:t>
                </a:r>
                <a:r>
                  <a:rPr lang="en-US" dirty="0" smtClean="0"/>
                  <a:t>the score </a:t>
                </a:r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𝑝𝑆</m:t>
                    </m:r>
                    <m:r>
                      <a:rPr lang="en-SE" i="1">
                        <a:latin typeface="Cambria Math" panose="02040503050406030204" pitchFamily="18" charset="0"/>
                      </a:rPr>
                      <m:t>𝒮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S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U</a:t>
                </a:r>
                <a:r>
                  <a:rPr lang="en-US" dirty="0" smtClean="0"/>
                  <a:t>ses </a:t>
                </a:r>
                <a:r>
                  <a:rPr lang="en-US" dirty="0" smtClean="0"/>
                  <a:t>precomputed distances between </a:t>
                </a:r>
                <a:r>
                  <a:rPr lang="en-US" dirty="0" smtClean="0"/>
                  <a:t>cells of Grid</a:t>
                </a:r>
                <a:br>
                  <a:rPr lang="en-US" dirty="0" smtClean="0"/>
                </a:br>
                <a:r>
                  <a:rPr lang="en-US" dirty="0" smtClean="0"/>
                  <a:t>as approximations of the exact values</a:t>
                </a:r>
                <a:endParaRPr lang="en-US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29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6600" y="3403701"/>
            <a:ext cx="2743200" cy="277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0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top-3 retrieval</a:t>
            </a:r>
            <a:endParaRPr lang="en-GB" dirty="0"/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838200" y="1471750"/>
            <a:ext cx="4604657" cy="4705214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ea typeface="SimSun" panose="02010600030101010101" pitchFamily="2" charset="-122"/>
              </a:rPr>
              <a:t>Example: </a:t>
            </a:r>
            <a:br>
              <a:rPr lang="en-US" altLang="zh-CN" dirty="0" smtClean="0">
                <a:ea typeface="SimSun" panose="02010600030101010101" pitchFamily="2" charset="-122"/>
              </a:rPr>
            </a:br>
            <a:r>
              <a:rPr lang="en-US" altLang="zh-CN" dirty="0" smtClean="0">
                <a:ea typeface="SimSun" panose="02010600030101010101" pitchFamily="2" charset="-122"/>
              </a:rPr>
              <a:t>A query </a:t>
            </a:r>
            <a:r>
              <a:rPr lang="en-US" altLang="zh-CN" b="1" dirty="0" smtClean="0">
                <a:ea typeface="SimSun" panose="02010600030101010101" pitchFamily="2" charset="-122"/>
              </a:rPr>
              <a:t>Q: {</a:t>
            </a:r>
            <a:r>
              <a:rPr lang="en-US" altLang="zh-CN" b="1" i="1" dirty="0" smtClean="0">
                <a:ea typeface="SimSun" panose="02010600030101010101" pitchFamily="2" charset="-122"/>
              </a:rPr>
              <a:t>q</a:t>
            </a:r>
            <a:r>
              <a:rPr lang="en-US" altLang="zh-CN" b="1" dirty="0" smtClean="0">
                <a:ea typeface="SimSun" panose="02010600030101010101" pitchFamily="2" charset="-122"/>
              </a:rPr>
              <a:t>, </a:t>
            </a:r>
            <a:r>
              <a:rPr lang="en-US" altLang="zh-CN" dirty="0" smtClean="0">
                <a:ea typeface="SimSun" panose="02010600030101010101" pitchFamily="2" charset="-122"/>
              </a:rPr>
              <a:t>museum</a:t>
            </a:r>
            <a:r>
              <a:rPr lang="en-US" altLang="zh-CN" b="1" dirty="0" smtClean="0">
                <a:ea typeface="SimSun" panose="02010600030101010101" pitchFamily="2" charset="-122"/>
              </a:rPr>
              <a:t>}</a:t>
            </a:r>
          </a:p>
          <a:p>
            <a:pPr lvl="1"/>
            <a:r>
              <a:rPr lang="en-US" altLang="zh-CN" dirty="0" smtClean="0">
                <a:ea typeface="SimSun" panose="02010600030101010101" pitchFamily="2" charset="-122"/>
              </a:rPr>
              <a:t>A</a:t>
            </a:r>
            <a:r>
              <a:rPr lang="zh-CN" altLang="en-US" dirty="0" smtClean="0">
                <a:ea typeface="SimSun" panose="02010600030101010101" pitchFamily="2" charset="-122"/>
              </a:rPr>
              <a:t> </a:t>
            </a:r>
            <a:r>
              <a:rPr lang="en-US" altLang="zh-CN" b="1" dirty="0" smtClean="0">
                <a:solidFill>
                  <a:srgbClr val="1652AA"/>
                </a:solidFill>
                <a:ea typeface="SimSun" panose="02010600030101010101" pitchFamily="2" charset="-122"/>
              </a:rPr>
              <a:t>relevance</a:t>
            </a:r>
            <a:r>
              <a:rPr lang="zh-CN" altLang="en-US" b="1" dirty="0" smtClean="0">
                <a:solidFill>
                  <a:srgbClr val="1652AA"/>
                </a:solidFill>
                <a:ea typeface="SimSun" panose="02010600030101010101" pitchFamily="2" charset="-122"/>
              </a:rPr>
              <a:t> query</a:t>
            </a:r>
            <a:r>
              <a:rPr lang="zh-CN" altLang="en-US" dirty="0" smtClean="0">
                <a:ea typeface="SimSun" panose="02010600030101010101" pitchFamily="2" charset="-122"/>
              </a:rPr>
              <a:t> result could include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zh-CN" altLang="en-US" i="1" baseline="-25000" dirty="0" smtClean="0">
                <a:ea typeface="SimSun" panose="02010600030101010101" pitchFamily="2" charset="-122"/>
              </a:rPr>
              <a:t>1</a:t>
            </a:r>
            <a:r>
              <a:rPr lang="zh-CN" altLang="en-US" dirty="0" smtClean="0">
                <a:ea typeface="SimSun" panose="02010600030101010101" pitchFamily="2" charset="-122"/>
              </a:rPr>
              <a:t>,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2</a:t>
            </a:r>
            <a:r>
              <a:rPr lang="zh-CN" altLang="en-US" dirty="0" smtClean="0">
                <a:ea typeface="SimSun" panose="02010600030101010101" pitchFamily="2" charset="-122"/>
              </a:rPr>
              <a:t> and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3</a:t>
            </a:r>
            <a:r>
              <a:rPr lang="zh-CN" altLang="en-US" dirty="0" smtClean="0">
                <a:ea typeface="SimSun" panose="02010600030101010101" pitchFamily="2" charset="-122"/>
              </a:rPr>
              <a:t>.</a:t>
            </a:r>
            <a:endParaRPr lang="en-US" altLang="zh-CN" dirty="0" smtClean="0">
              <a:ea typeface="SimSun" panose="02010600030101010101" pitchFamily="2" charset="-122"/>
            </a:endParaRPr>
          </a:p>
          <a:p>
            <a:pPr lvl="1"/>
            <a:r>
              <a:rPr lang="en-US" altLang="zh-CN" dirty="0" smtClean="0">
                <a:ea typeface="SimSun" panose="02010600030101010101" pitchFamily="2" charset="-122"/>
              </a:rPr>
              <a:t>A</a:t>
            </a:r>
            <a:r>
              <a:rPr lang="zh-CN" altLang="en-US" dirty="0" smtClean="0">
                <a:ea typeface="SimSun" panose="02010600030101010101" pitchFamily="2" charset="-122"/>
              </a:rPr>
              <a:t> </a:t>
            </a:r>
            <a:r>
              <a:rPr lang="zh-CN" altLang="en-US" b="1" dirty="0" smtClean="0">
                <a:solidFill>
                  <a:srgbClr val="497B35"/>
                </a:solidFill>
                <a:ea typeface="SimSun" panose="02010600030101010101" pitchFamily="2" charset="-122"/>
              </a:rPr>
              <a:t>diversified query</a:t>
            </a:r>
            <a:r>
              <a:rPr lang="zh-CN" altLang="en-US" dirty="0" smtClean="0">
                <a:solidFill>
                  <a:srgbClr val="497B35"/>
                </a:solidFill>
                <a:ea typeface="SimSun" panose="02010600030101010101" pitchFamily="2" charset="-122"/>
              </a:rPr>
              <a:t> </a:t>
            </a:r>
            <a:r>
              <a:rPr lang="zh-CN" altLang="en-US" dirty="0" smtClean="0">
                <a:ea typeface="SimSun" panose="02010600030101010101" pitchFamily="2" charset="-122"/>
              </a:rPr>
              <a:t>result could include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zh-CN" altLang="en-US" i="1" baseline="-25000" dirty="0" smtClean="0">
                <a:ea typeface="SimSun" panose="02010600030101010101" pitchFamily="2" charset="-122"/>
              </a:rPr>
              <a:t>1</a:t>
            </a:r>
            <a:r>
              <a:rPr lang="zh-CN" altLang="en-US" dirty="0" smtClean="0">
                <a:ea typeface="SimSun" panose="02010600030101010101" pitchFamily="2" charset="-122"/>
              </a:rPr>
              <a:t>,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3</a:t>
            </a:r>
            <a:r>
              <a:rPr lang="zh-CN" altLang="en-US" dirty="0" smtClean="0">
                <a:ea typeface="SimSun" panose="02010600030101010101" pitchFamily="2" charset="-122"/>
              </a:rPr>
              <a:t> and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4</a:t>
            </a:r>
            <a:r>
              <a:rPr lang="zh-CN" altLang="en-US" dirty="0" smtClean="0">
                <a:ea typeface="SimSun" panose="02010600030101010101" pitchFamily="2" charset="-122"/>
              </a:rPr>
              <a:t>.</a:t>
            </a:r>
            <a:endParaRPr lang="en-GB" dirty="0" smtClean="0"/>
          </a:p>
          <a:p>
            <a:pPr lvl="1"/>
            <a:r>
              <a:rPr lang="en-US" altLang="zh-CN" dirty="0" smtClean="0">
                <a:ea typeface="SimSun" panose="02010600030101010101" pitchFamily="2" charset="-122"/>
              </a:rPr>
              <a:t>A</a:t>
            </a:r>
            <a:r>
              <a:rPr lang="zh-CN" altLang="en-US" dirty="0" smtClean="0">
                <a:ea typeface="SimSun" panose="02010600030101010101" pitchFamily="2" charset="-122"/>
              </a:rPr>
              <a:t> </a:t>
            </a:r>
            <a:r>
              <a:rPr lang="en-US" altLang="zh-CN" b="1" dirty="0" smtClean="0">
                <a:solidFill>
                  <a:srgbClr val="D16349"/>
                </a:solidFill>
                <a:ea typeface="SimSun" panose="02010600030101010101" pitchFamily="2" charset="-122"/>
              </a:rPr>
              <a:t>proportional</a:t>
            </a:r>
            <a:r>
              <a:rPr lang="zh-CN" altLang="en-US" b="1" dirty="0" smtClean="0">
                <a:solidFill>
                  <a:srgbClr val="D16349"/>
                </a:solidFill>
                <a:ea typeface="SimSun" panose="02010600030101010101" pitchFamily="2" charset="-122"/>
              </a:rPr>
              <a:t> query</a:t>
            </a:r>
            <a:r>
              <a:rPr lang="zh-CN" altLang="en-US" dirty="0" smtClean="0">
                <a:ea typeface="SimSun" panose="02010600030101010101" pitchFamily="2" charset="-122"/>
              </a:rPr>
              <a:t> result could include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zh-CN" altLang="en-US" i="1" baseline="-25000" dirty="0" smtClean="0">
                <a:ea typeface="SimSun" panose="02010600030101010101" pitchFamily="2" charset="-122"/>
              </a:rPr>
              <a:t>1</a:t>
            </a:r>
            <a:r>
              <a:rPr lang="zh-CN" altLang="en-US" dirty="0" smtClean="0">
                <a:ea typeface="SimSun" panose="02010600030101010101" pitchFamily="2" charset="-122"/>
              </a:rPr>
              <a:t>,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2</a:t>
            </a:r>
            <a:r>
              <a:rPr lang="zh-CN" altLang="en-US" dirty="0" smtClean="0">
                <a:ea typeface="SimSun" panose="02010600030101010101" pitchFamily="2" charset="-122"/>
              </a:rPr>
              <a:t> and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4</a:t>
            </a:r>
            <a:r>
              <a:rPr lang="zh-CN" altLang="en-US" dirty="0" smtClean="0">
                <a:ea typeface="SimSun" panose="02010600030101010101" pitchFamily="2" charset="-122"/>
              </a:rPr>
              <a:t>.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pPr/>
              <a:t>3</a:t>
            </a:fld>
            <a:endParaRPr lang="en-GB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053" y="1549045"/>
            <a:ext cx="5553720" cy="367100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7181" y="2235925"/>
            <a:ext cx="1666116" cy="223814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8710" y="2248995"/>
            <a:ext cx="3882050" cy="272687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5117" y="2134697"/>
            <a:ext cx="3582149" cy="289348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9813" y="1541425"/>
            <a:ext cx="5575934" cy="368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765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5432" y="1497871"/>
            <a:ext cx="4628368" cy="467909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433" y="1497872"/>
            <a:ext cx="4628367" cy="467908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9374" y="2178580"/>
            <a:ext cx="3296866" cy="333520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0263" y="1563902"/>
            <a:ext cx="4633377" cy="463337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10265" y="1563905"/>
            <a:ext cx="4633375" cy="4633375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4961" y="1543587"/>
            <a:ext cx="4732020" cy="473202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61592" y="1493653"/>
            <a:ext cx="4737927" cy="47759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Spatial </a:t>
            </a:r>
            <a:r>
              <a:rPr lang="en-US" dirty="0" smtClean="0"/>
              <a:t>Proportionality: Grid based algorithms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5654040" cy="4679089"/>
              </a:xfrm>
            </p:spPr>
            <p:txBody>
              <a:bodyPr>
                <a:normAutofit/>
              </a:bodyPr>
              <a:lstStyle/>
              <a:p>
                <a:r>
                  <a:rPr lang="en-GB" dirty="0" smtClean="0"/>
                  <a:t>Generate grid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GB" dirty="0" smtClean="0"/>
                  <a:t> using furthest place</a:t>
                </a:r>
              </a:p>
              <a:p>
                <a:r>
                  <a:rPr lang="en-GB" dirty="0" smtClean="0"/>
                  <a:t>Allocate places to </a:t>
                </a:r>
                <a14:m>
                  <m:oMath xmlns:m="http://schemas.openxmlformats.org/officeDocument/2006/math">
                    <m:r>
                      <a:rPr lang="en-GB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GB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GB" i="1" dirty="0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GB" dirty="0" smtClean="0"/>
                  <a:t> cells</a:t>
                </a:r>
              </a:p>
              <a:p>
                <a:pPr lvl="1"/>
                <a:r>
                  <a:rPr lang="en-GB" dirty="0" smtClean="0"/>
                  <a:t>Update cell cardinalities</a:t>
                </a:r>
              </a:p>
              <a:p>
                <a:r>
                  <a:rPr lang="en-US" dirty="0" smtClean="0"/>
                  <a:t>Precomputed distances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𝑠𝑆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SE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SE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 smtClean="0"/>
                  <a:t> for all pairs of cells</a:t>
                </a:r>
              </a:p>
              <a:p>
                <a:r>
                  <a:rPr lang="en-US" dirty="0" smtClean="0"/>
                  <a:t>Calculate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𝑝𝑆</m:t>
                    </m:r>
                    <m:r>
                      <a:rPr lang="en-SE" i="1" dirty="0">
                        <a:latin typeface="Cambria Math" panose="02040503050406030204" pitchFamily="18" charset="0"/>
                      </a:rPr>
                      <m:t>𝒮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SE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via: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𝑝𝑆𝑆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SE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SE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  <m:r>
                            <a:rPr lang="en-SE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𝐺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SE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  <m:r>
                            <a:rPr lang="en-S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𝑠𝑆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SE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SE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−1</m:t>
                      </m:r>
                    </m:oMath>
                  </m:oMathPara>
                </a14:m>
                <a:endParaRPr lang="en-GB" dirty="0" smtClean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5654040" cy="4679089"/>
              </a:xfrm>
              <a:blipFill>
                <a:blip r:embed="rId9"/>
                <a:stretch>
                  <a:fillRect l="-1942" t="-2347" r="-12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84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Spatial </a:t>
            </a:r>
            <a:r>
              <a:rPr lang="en-US" dirty="0" smtClean="0"/>
              <a:t>Proportionality: Grid based algorithms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4"/>
                <a:ext cx="5654040" cy="4679089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Time Complexity:</a:t>
                </a:r>
              </a:p>
              <a:p>
                <a:pPr lvl="1"/>
                <a:r>
                  <a:rPr lang="en-US" dirty="0" smtClean="0"/>
                  <a:t>Worst case: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𝑶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SE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b="1" dirty="0" smtClean="0"/>
                  <a:t> </a:t>
                </a:r>
                <a:r>
                  <a:rPr lang="en-GB" dirty="0" smtClean="0"/>
                  <a:t>(all places in different cells)</a:t>
                </a:r>
              </a:p>
              <a:p>
                <a:pPr lvl="1"/>
                <a:r>
                  <a:rPr lang="en-US" dirty="0" smtClean="0"/>
                  <a:t>Practical case: places are grouped into cells</a:t>
                </a:r>
              </a:p>
              <a:p>
                <a:r>
                  <a:rPr lang="en-US" dirty="0" smtClean="0"/>
                  <a:t>Space Complexity:</a:t>
                </a:r>
              </a:p>
              <a:p>
                <a:pPr lvl="1"/>
                <a:r>
                  <a:rPr lang="en-US" dirty="0" smtClean="0"/>
                  <a:t>Runtime:</a:t>
                </a:r>
                <a:r>
                  <a:rPr lang="en-US" b="1" dirty="0" smtClean="0"/>
                  <a:t>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𝑶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</m:d>
                  </m:oMath>
                </a14:m>
                <a:endParaRPr lang="en-US" b="1" dirty="0" smtClean="0"/>
              </a:p>
              <a:p>
                <a:pPr lvl="1"/>
                <a:r>
                  <a:rPr lang="en-US" dirty="0" smtClean="0"/>
                  <a:t>Precomputation: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𝑶</m:t>
                    </m:r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SE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𝑮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𝑴𝑨𝑿</m:t>
                            </m:r>
                          </m:sub>
                        </m:s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</a:rPr>
                      <m:t> , </m:t>
                    </m:r>
                  </m:oMath>
                </a14:m>
                <a:r>
                  <a:rPr lang="en-US" b="1" i="1" dirty="0" smtClean="0">
                    <a:latin typeface="Cambria Math" panose="02040503050406030204" pitchFamily="18" charset="0"/>
                  </a:rPr>
                  <a:t/>
                </a:r>
                <a:br>
                  <a:rPr lang="en-US" b="1" i="1" dirty="0" smtClean="0">
                    <a:latin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𝑮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𝑴𝑨𝑿</m:t>
                        </m:r>
                      </m:sub>
                    </m:sSub>
                  </m:oMath>
                </a14:m>
                <a:r>
                  <a:rPr lang="en-GB" dirty="0" smtClean="0"/>
                  <a:t>: large precomputed grid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4"/>
                <a:ext cx="5654040" cy="4679089"/>
              </a:xfrm>
              <a:blipFill>
                <a:blip r:embed="rId2"/>
                <a:stretch>
                  <a:fillRect l="-1942" t="-2347" r="-151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31</a:t>
            </a:fld>
            <a:endParaRPr lang="en-GB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433" y="1497872"/>
            <a:ext cx="4628367" cy="467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21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Spatial </a:t>
            </a:r>
            <a:r>
              <a:rPr lang="en-US" dirty="0" smtClean="0"/>
              <a:t>Proportionality: Grid based algorithms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47703"/>
            <a:ext cx="5654040" cy="3329260"/>
          </a:xfrm>
        </p:spPr>
        <p:txBody>
          <a:bodyPr/>
          <a:lstStyle/>
          <a:p>
            <a:r>
              <a:rPr lang="en-US" dirty="0" smtClean="0"/>
              <a:t>Radial Grid variant</a:t>
            </a:r>
          </a:p>
          <a:p>
            <a:endParaRPr lang="en-US" dirty="0" smtClean="0"/>
          </a:p>
          <a:p>
            <a:r>
              <a:rPr lang="en-US" dirty="0" smtClean="0"/>
              <a:t>Higher approximation error for real world cases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32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711" y="1497873"/>
            <a:ext cx="4679089" cy="467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751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 smtClean="0"/>
                  <a:t>Datasets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 smtClean="0"/>
                  <a:t>Queries (#</a:t>
                </a:r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100</a:t>
                </a:r>
                <a:r>
                  <a:rPr lang="en-US" dirty="0" smtClean="0"/>
                  <a:t>)</a:t>
                </a:r>
              </a:p>
              <a:p>
                <a:pPr lvl="1"/>
                <a:r>
                  <a:rPr lang="en-US" dirty="0" smtClean="0"/>
                  <a:t>Locations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r>
                  <a:rPr lang="en-US" dirty="0" smtClean="0"/>
                  <a:t>: metropolitan cities (e.g. New York, Beijing)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SE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𝒮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 smtClean="0"/>
                  <a:t> sets of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𝑲</m:t>
                    </m:r>
                  </m:oMath>
                </a14:m>
                <a:r>
                  <a:rPr lang="en-US" dirty="0" smtClean="0"/>
                  <a:t> relevant places close the query location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endParaRPr lang="en-US" b="1" dirty="0" smtClean="0"/>
              </a:p>
              <a:p>
                <a:r>
                  <a:rPr lang="en-US" dirty="0" smtClean="0"/>
                  <a:t>Settings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: {20,40,60,</m:t>
                    </m:r>
                    <m:r>
                      <a:rPr lang="en-US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𝟏𝟎𝟎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,150,</m:t>
                    </m:r>
                    <m:r>
                      <a:rPr lang="en-US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𝟐𝟎𝟎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,400,1000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: {5,</m:t>
                    </m:r>
                    <m:r>
                      <a:rPr lang="en-US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𝟏𝟎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,15,20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S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:{10,20,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𝟒𝟎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,80,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𝟏𝟎𝟎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,150,200,400}</m:t>
                    </m:r>
                  </m:oMath>
                </a14:m>
                <a:endParaRPr lang="en-US" dirty="0" smtClean="0"/>
              </a:p>
              <a:p>
                <a:pPr lvl="1"/>
                <a:endParaRPr lang="en-US" dirty="0" smtClean="0"/>
              </a:p>
              <a:p>
                <a:pPr lvl="1"/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33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468257"/>
            <a:ext cx="2218509" cy="15127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253" y="1462954"/>
            <a:ext cx="2934256" cy="151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699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 - </a:t>
            </a:r>
            <a:r>
              <a:rPr lang="en-US" dirty="0" err="1"/>
              <a:t>MsJh</a:t>
            </a:r>
            <a:r>
              <a:rPr lang="en-US" dirty="0"/>
              <a:t> 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37760"/>
                <a:ext cx="10515600" cy="1234440"/>
              </a:xfrm>
            </p:spPr>
            <p:txBody>
              <a:bodyPr/>
              <a:lstStyle/>
              <a:p>
                <a:r>
                  <a:rPr lang="en-US" dirty="0" smtClean="0"/>
                  <a:t>Up to 1 order of magnitude more efficient.</a:t>
                </a:r>
              </a:p>
              <a:p>
                <a:r>
                  <a:rPr lang="en-US" dirty="0" smtClean="0"/>
                  <a:t>Not significantly affected by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SE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en-GB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37760"/>
                <a:ext cx="10515600" cy="1234440"/>
              </a:xfrm>
              <a:blipFill>
                <a:blip r:embed="rId2"/>
                <a:stretch>
                  <a:fillRect l="-1043" t="-837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34</a:t>
            </a:fld>
            <a:endParaRPr lang="en-GB"/>
          </a:p>
        </p:txBody>
      </p:sp>
      <p:pic>
        <p:nvPicPr>
          <p:cNvPr id="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640" y="1334590"/>
            <a:ext cx="7172325" cy="340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909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47"/>
          <a:stretch/>
        </p:blipFill>
        <p:spPr bwMode="auto">
          <a:xfrm>
            <a:off x="2375171" y="1162411"/>
            <a:ext cx="7188658" cy="358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Efficiency - Grid based algorithms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4114799"/>
                <a:ext cx="10515600" cy="2062163"/>
              </a:xfrm>
            </p:spPr>
            <p:txBody>
              <a:bodyPr/>
              <a:lstStyle/>
              <a:p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1-3</a:t>
                </a:r>
                <a:r>
                  <a:rPr lang="en-US" dirty="0" smtClean="0"/>
                  <a:t> orders of magnitude more efficient</a:t>
                </a:r>
              </a:p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𝑮</m:t>
                        </m:r>
                      </m:e>
                    </m:d>
                  </m:oMath>
                </a14:m>
                <a:r>
                  <a:rPr lang="en-GB" dirty="0" smtClean="0"/>
                  <a:t> only marginally affects efficiency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114799"/>
                <a:ext cx="10515600" cy="2062163"/>
              </a:xfrm>
              <a:blipFill>
                <a:blip r:embed="rId3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67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80"/>
          <a:stretch/>
        </p:blipFill>
        <p:spPr bwMode="auto">
          <a:xfrm>
            <a:off x="1888787" y="1468258"/>
            <a:ext cx="7675416" cy="3016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Approximation </a:t>
            </a:r>
            <a:r>
              <a:rPr lang="en-US" dirty="0" smtClean="0"/>
              <a:t>quality - Grid based algorithms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4572000"/>
                <a:ext cx="10515600" cy="1604962"/>
              </a:xfrm>
            </p:spPr>
            <p:txBody>
              <a:bodyPr/>
              <a:lstStyle/>
              <a:p>
                <a:r>
                  <a:rPr lang="en-US" dirty="0" smtClean="0"/>
                  <a:t>Constant </a:t>
                </a:r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~5%</a:t>
                </a:r>
                <a:r>
                  <a:rPr lang="en-US" dirty="0" smtClean="0"/>
                  <a:t> error for default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𝑮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GB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en-GB" dirty="0" smtClean="0"/>
                  <a:t>and varying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𝑲</m:t>
                    </m:r>
                  </m:oMath>
                </a14:m>
                <a:endParaRPr lang="en-GB" b="1" dirty="0" smtClean="0"/>
              </a:p>
              <a:p>
                <a:r>
                  <a:rPr lang="en-US" dirty="0" smtClean="0"/>
                  <a:t>Marginal improvement for larger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𝑮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GB" dirty="0" smtClean="0"/>
                  <a:t>.</a:t>
                </a:r>
              </a:p>
              <a:p>
                <a:r>
                  <a:rPr lang="en-US" dirty="0" smtClean="0"/>
                  <a:t>Radial version suffers from higher error of </a:t>
                </a:r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~20%</a:t>
                </a:r>
                <a:endParaRPr lang="en-GB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572000"/>
                <a:ext cx="10515600" cy="1604962"/>
              </a:xfrm>
              <a:blipFill>
                <a:blip r:embed="rId3"/>
                <a:stretch>
                  <a:fillRect l="-1043" t="-6464" b="-418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918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Efficiency </a:t>
            </a:r>
            <a:r>
              <a:rPr lang="en-SE" dirty="0" smtClean="0"/>
              <a:t>–</a:t>
            </a:r>
            <a:r>
              <a:rPr lang="en-US" dirty="0" smtClean="0"/>
              <a:t> Proportionality Framework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4541520"/>
                <a:ext cx="10515600" cy="1635443"/>
              </a:xfrm>
            </p:spPr>
            <p:txBody>
              <a:bodyPr/>
              <a:lstStyle/>
              <a:p>
                <a:r>
                  <a:rPr lang="en-US" dirty="0" smtClean="0"/>
                  <a:t>Total cost: 1 order of magnitude lower.</a:t>
                </a:r>
              </a:p>
              <a:p>
                <a:r>
                  <a:rPr lang="en-US" dirty="0" smtClean="0"/>
                  <a:t>Difference increase for larger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𝑲</m:t>
                    </m:r>
                  </m:oMath>
                </a14:m>
                <a:r>
                  <a:rPr lang="en-GB" dirty="0" smtClean="0"/>
                  <a:t>.</a:t>
                </a:r>
              </a:p>
              <a:p>
                <a:r>
                  <a:rPr lang="en-US" dirty="0" smtClean="0"/>
                  <a:t>Unaffected by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en-GB" dirty="0" smtClean="0"/>
                  <a:t>.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541520"/>
                <a:ext cx="10515600" cy="1635443"/>
              </a:xfrm>
              <a:blipFill>
                <a:blip r:embed="rId2"/>
                <a:stretch>
                  <a:fillRect l="-1043" t="-6343" b="-223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37</a:t>
            </a:fld>
            <a:endParaRPr lang="en-GB"/>
          </a:p>
        </p:txBody>
      </p:sp>
      <p:pic>
        <p:nvPicPr>
          <p:cNvPr id="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1359" y="1378563"/>
            <a:ext cx="7129281" cy="307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441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144" y="1468257"/>
            <a:ext cx="7808879" cy="3285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Approximation quality</a:t>
            </a:r>
            <a:r>
              <a:rPr lang="en-SE" dirty="0" smtClean="0"/>
              <a:t>–</a:t>
            </a:r>
            <a:r>
              <a:rPr lang="en-US" dirty="0" smtClean="0"/>
              <a:t> Prop. Framework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33157"/>
                <a:ext cx="10515600" cy="1243805"/>
              </a:xfrm>
            </p:spPr>
            <p:txBody>
              <a:bodyPr/>
              <a:lstStyle/>
              <a:p>
                <a:r>
                  <a:rPr lang="en-US" dirty="0" smtClean="0"/>
                  <a:t>ABP achieves marginally higher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𝐻𝑃𝐹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SE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score.</a:t>
                </a:r>
              </a:p>
              <a:p>
                <a:r>
                  <a:rPr lang="en-US" dirty="0" smtClean="0"/>
                  <a:t>Minor approximation compromise due to the Grid algorithm.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33157"/>
                <a:ext cx="10515600" cy="1243805"/>
              </a:xfrm>
              <a:blipFill>
                <a:blip r:embed="rId3"/>
                <a:stretch>
                  <a:fillRect l="-1043" t="-83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945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evaluation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7874"/>
            <a:ext cx="6019800" cy="4679089"/>
          </a:xfrm>
        </p:spPr>
        <p:txBody>
          <a:bodyPr>
            <a:normAutofit/>
          </a:bodyPr>
          <a:lstStyle/>
          <a:p>
            <a:r>
              <a:rPr lang="en-US" dirty="0" smtClean="0"/>
              <a:t>10 evaluators</a:t>
            </a:r>
          </a:p>
          <a:p>
            <a:r>
              <a:rPr lang="en-US" dirty="0" smtClean="0"/>
              <a:t>Asked to evaluated on 1-10 scale</a:t>
            </a:r>
          </a:p>
          <a:p>
            <a:pPr lvl="1"/>
            <a:r>
              <a:rPr lang="en-US" dirty="0" smtClean="0"/>
              <a:t>Overall result (P1)</a:t>
            </a:r>
          </a:p>
          <a:p>
            <a:pPr lvl="1"/>
            <a:r>
              <a:rPr lang="en-US" dirty="0" smtClean="0"/>
              <a:t>Ranking (P2)</a:t>
            </a:r>
          </a:p>
          <a:p>
            <a:pPr lvl="1"/>
            <a:r>
              <a:rPr lang="en-US" dirty="0" smtClean="0"/>
              <a:t>3 Usability tasks (T1-T3)</a:t>
            </a:r>
          </a:p>
          <a:p>
            <a:r>
              <a:rPr lang="en-US" dirty="0" smtClean="0"/>
              <a:t>Clear preference for proportional results for P1,P2 </a:t>
            </a:r>
            <a:r>
              <a:rPr lang="en-SE" dirty="0" smtClean="0"/>
              <a:t>–</a:t>
            </a:r>
            <a:r>
              <a:rPr lang="en-US" dirty="0" smtClean="0"/>
              <a:t> T1,T2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39</a:t>
            </a:fld>
            <a:endParaRPr lang="en-GB"/>
          </a:p>
        </p:txBody>
      </p:sp>
      <p:pic>
        <p:nvPicPr>
          <p:cNvPr id="7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715" b="11522"/>
          <a:stretch/>
        </p:blipFill>
        <p:spPr bwMode="auto">
          <a:xfrm>
            <a:off x="7105460" y="1468257"/>
            <a:ext cx="4411428" cy="4166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2412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smtClean="0"/>
              <a:t>k</a:t>
            </a:r>
            <a:r>
              <a:rPr lang="en-US" dirty="0" smtClean="0"/>
              <a:t>- Proportional Semantic Places problem (</a:t>
            </a:r>
            <a:r>
              <a:rPr lang="en-US" i="1" dirty="0" err="1" smtClean="0"/>
              <a:t>k</a:t>
            </a:r>
            <a:r>
              <a:rPr lang="en-US" dirty="0" err="1" smtClean="0"/>
              <a:t>PSP</a:t>
            </a:r>
            <a:r>
              <a:rPr lang="en-US" dirty="0" smtClean="0"/>
              <a:t>)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7875"/>
                <a:ext cx="10515600" cy="4567645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 smtClean="0"/>
                  <a:t>Assuming a query location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r>
                  <a:rPr lang="en-US" dirty="0" smtClean="0"/>
                  <a:t> and an input set </a:t>
                </a:r>
                <a14:m>
                  <m:oMath xmlns:m="http://schemas.openxmlformats.org/officeDocument/2006/math">
                    <m:r>
                      <a:rPr lang="en-SE" b="1" i="1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𝓢</m:t>
                    </m:r>
                    <m:r>
                      <a:rPr lang="en-SE" b="1" i="1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smtClean="0"/>
                  <a:t>of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𝑲</m:t>
                    </m:r>
                  </m:oMath>
                </a14:m>
                <a:r>
                  <a:rPr lang="en-US" dirty="0" smtClean="0"/>
                  <a:t> places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dirty="0" smtClean="0"/>
                  <a:t> with a location, a contextual set and a relevance score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𝒓𝑭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SE" b="1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. </a:t>
                </a:r>
              </a:p>
              <a:p>
                <a:r>
                  <a:rPr lang="en-US" dirty="0" smtClean="0"/>
                  <a:t>Retrieve a set </a:t>
                </a:r>
                <a14:m>
                  <m:oMath xmlns:m="http://schemas.openxmlformats.org/officeDocument/2006/math">
                    <m:r>
                      <a:rPr lang="en-SE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𝓡</m:t>
                    </m:r>
                  </m:oMath>
                </a14:m>
                <a:r>
                  <a:rPr lang="en-US" dirty="0" smtClean="0"/>
                  <a:t> of top-</a:t>
                </a:r>
                <a:r>
                  <a:rPr lang="en-US" i="1" dirty="0" smtClean="0"/>
                  <a:t>k</a:t>
                </a:r>
                <a:r>
                  <a:rPr lang="en-US" dirty="0" smtClean="0"/>
                  <a:t> objects that are </a:t>
                </a:r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relevant</a:t>
                </a:r>
                <a:r>
                  <a:rPr lang="en-US" dirty="0" smtClean="0"/>
                  <a:t> to the query and </a:t>
                </a:r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representative</a:t>
                </a:r>
                <a:r>
                  <a:rPr lang="en-US" dirty="0" smtClean="0"/>
                  <a:t> of the input set </a:t>
                </a:r>
                <a14:m>
                  <m:oMath xmlns:m="http://schemas.openxmlformats.org/officeDocument/2006/math">
                    <m:r>
                      <a:rPr lang="en-SE" b="1" i="1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𝓢</m:t>
                    </m:r>
                  </m:oMath>
                </a14:m>
                <a:r>
                  <a:rPr lang="en-US" dirty="0" smtClean="0"/>
                  <a:t>.</a:t>
                </a:r>
              </a:p>
              <a:p>
                <a:r>
                  <a:rPr lang="en-US" dirty="0" smtClean="0"/>
                  <a:t>We define this measure as a function of the location and context of objects in both </a:t>
                </a:r>
                <a14:m>
                  <m:oMath xmlns:m="http://schemas.openxmlformats.org/officeDocument/2006/math">
                    <m:r>
                      <a:rPr lang="en-SE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𝓢</m:t>
                    </m:r>
                  </m:oMath>
                </a14:m>
                <a:r>
                  <a:rPr lang="en-US" dirty="0" smtClean="0"/>
                  <a:t> and </a:t>
                </a:r>
                <a14:m>
                  <m:oMath xmlns:m="http://schemas.openxmlformats.org/officeDocument/2006/math">
                    <m:r>
                      <a:rPr lang="en-SE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𝓡</m:t>
                    </m:r>
                  </m:oMath>
                </a14:m>
                <a:r>
                  <a:rPr lang="en-US" dirty="0" smtClean="0"/>
                  <a:t>.</a:t>
                </a:r>
              </a:p>
              <a:p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                  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𝐻𝑃𝑓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SE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l-GR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en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el-G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K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k</m:t>
                        </m:r>
                      </m:e>
                    </m:d>
                    <m:r>
                      <a:rPr lang="en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S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l-GR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S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𝑝𝐹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S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 smtClean="0"/>
              </a:p>
              <a:p>
                <a:r>
                  <a:rPr lang="en-US" dirty="0" smtClean="0"/>
                  <a:t>We have proved </a:t>
                </a:r>
                <a:r>
                  <a:rPr lang="en-US" b="1" i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k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PSP</a:t>
                </a:r>
                <a:r>
                  <a:rPr lang="en-US" dirty="0" smtClean="0"/>
                  <a:t> to be </a:t>
                </a:r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NP-hard.</a:t>
                </a:r>
              </a:p>
              <a:p>
                <a:r>
                  <a:rPr lang="en-US" dirty="0" smtClean="0"/>
                  <a:t>We have adapted greedy diversification algorithms to solve </a:t>
                </a:r>
                <a:r>
                  <a:rPr lang="en-US" b="1" i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k</a:t>
                </a:r>
                <a:r>
                  <a:rPr lang="en-US" b="1" dirty="0" err="1" smtClean="0">
                    <a:solidFill>
                      <a:schemeClr val="accent1">
                        <a:lumMod val="75000"/>
                      </a:schemeClr>
                    </a:solidFill>
                  </a:rPr>
                  <a:t>PSP</a:t>
                </a:r>
                <a:r>
                  <a:rPr lang="en-US" dirty="0" smtClean="0"/>
                  <a:t>.</a:t>
                </a:r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 smtClean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7875"/>
                <a:ext cx="10515600" cy="4567645"/>
              </a:xfrm>
              <a:blipFill>
                <a:blip r:embed="rId2"/>
                <a:stretch>
                  <a:fillRect l="-928" t="-3071" b="-120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4</a:t>
            </a:fld>
            <a:endParaRPr lang="en-GB"/>
          </a:p>
        </p:txBody>
      </p:sp>
      <p:sp>
        <p:nvSpPr>
          <p:cNvPr id="7" name="Oval 6"/>
          <p:cNvSpPr/>
          <p:nvPr/>
        </p:nvSpPr>
        <p:spPr>
          <a:xfrm>
            <a:off x="6531429" y="4145280"/>
            <a:ext cx="1123405" cy="548640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Oval 7"/>
          <p:cNvSpPr/>
          <p:nvPr/>
        </p:nvSpPr>
        <p:spPr>
          <a:xfrm>
            <a:off x="8312332" y="4145280"/>
            <a:ext cx="1123405" cy="548640"/>
          </a:xfrm>
          <a:prstGeom prst="ellipse">
            <a:avLst/>
          </a:prstGeom>
          <a:noFill/>
          <a:ln w="38100">
            <a:solidFill>
              <a:srgbClr val="D16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6238794" y="3630533"/>
            <a:ext cx="1708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50"/>
                </a:solidFill>
              </a:rPr>
              <a:t>Relevance score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033658" y="3630533"/>
            <a:ext cx="2194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D16349"/>
                </a:solidFill>
              </a:rPr>
              <a:t>Proportionality score</a:t>
            </a:r>
            <a:endParaRPr lang="en-GB" b="1" dirty="0">
              <a:solidFill>
                <a:srgbClr val="D163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348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</a:t>
            </a:r>
          </a:p>
          <a:p>
            <a:pPr lvl="1"/>
            <a:r>
              <a:rPr lang="en-US" dirty="0" smtClean="0"/>
              <a:t>introduced the problem of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proportionality</a:t>
            </a:r>
            <a:r>
              <a:rPr lang="en-US" dirty="0" smtClean="0"/>
              <a:t> in location based retrieval for places with context.</a:t>
            </a:r>
          </a:p>
          <a:p>
            <a:pPr lvl="1"/>
            <a:r>
              <a:rPr lang="en-US" dirty="0"/>
              <a:t>proposed a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generic algorithmic framework</a:t>
            </a:r>
            <a:r>
              <a:rPr lang="en-US" dirty="0"/>
              <a:t> that adapts existing greedy diversification algorithms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proposed a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novel efficient algorithm</a:t>
            </a:r>
            <a:r>
              <a:rPr lang="en-US" dirty="0" smtClean="0"/>
              <a:t> for contextual proportionality (</a:t>
            </a:r>
            <a:r>
              <a:rPr lang="en-US" dirty="0" err="1" smtClean="0"/>
              <a:t>MsJh</a:t>
            </a:r>
            <a:r>
              <a:rPr lang="en-US" dirty="0" smtClean="0"/>
              <a:t>).</a:t>
            </a:r>
          </a:p>
          <a:p>
            <a:pPr lvl="1"/>
            <a:r>
              <a:rPr lang="en-US" dirty="0" smtClean="0"/>
              <a:t>proposed a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novel efficient algorithm</a:t>
            </a:r>
            <a:r>
              <a:rPr lang="en-US" dirty="0" smtClean="0"/>
              <a:t> for the calculation of spatial proportionality (Grid based algorithm).</a:t>
            </a:r>
          </a:p>
          <a:p>
            <a:pPr lvl="1"/>
            <a:r>
              <a:rPr lang="en-US" dirty="0" smtClean="0"/>
              <a:t>presented a thorough evaluation on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real datasets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24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georgios.kalamatianos@it.uu.se</a:t>
            </a:r>
            <a:endParaRPr lang="en-GB" dirty="0"/>
          </a:p>
        </p:txBody>
      </p:sp>
      <p:grpSp>
        <p:nvGrpSpPr>
          <p:cNvPr id="7" name="Group 6"/>
          <p:cNvGrpSpPr/>
          <p:nvPr/>
        </p:nvGrpSpPr>
        <p:grpSpPr>
          <a:xfrm>
            <a:off x="5514311" y="4796515"/>
            <a:ext cx="1163377" cy="678730"/>
            <a:chOff x="4014478" y="4918435"/>
            <a:chExt cx="1163377" cy="678730"/>
          </a:xfrm>
        </p:grpSpPr>
        <p:sp>
          <p:nvSpPr>
            <p:cNvPr id="5" name="Rectangle 4"/>
            <p:cNvSpPr/>
            <p:nvPr/>
          </p:nvSpPr>
          <p:spPr>
            <a:xfrm>
              <a:off x="4014478" y="4918435"/>
              <a:ext cx="1163377" cy="67873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Isosceles Triangle 5"/>
            <p:cNvSpPr/>
            <p:nvPr/>
          </p:nvSpPr>
          <p:spPr>
            <a:xfrm rot="10800000">
              <a:off x="4033520" y="4920975"/>
              <a:ext cx="1122680" cy="509048"/>
            </a:xfrm>
            <a:prstGeom prst="triangle">
              <a:avLst/>
            </a:prstGeom>
            <a:solidFill>
              <a:schemeClr val="bg1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86228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Contextual Proportionality: </a:t>
            </a:r>
            <a:r>
              <a:rPr lang="en-US" dirty="0" err="1" smtClean="0"/>
              <a:t>MsJh</a:t>
            </a:r>
            <a:r>
              <a:rPr lang="en-US" dirty="0" smtClean="0"/>
              <a:t> (backup)</a:t>
            </a:r>
            <a:endParaRPr lang="en-GB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3945109"/>
              </p:ext>
            </p:extLst>
          </p:nvPr>
        </p:nvGraphicFramePr>
        <p:xfrm>
          <a:off x="3769360" y="1475650"/>
          <a:ext cx="450322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3226">
                  <a:extLst>
                    <a:ext uri="{9D8B030D-6E8A-4147-A177-3AD203B41FA5}">
                      <a16:colId xmlns:a16="http://schemas.microsoft.com/office/drawing/2014/main" val="3333721620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24578082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1545721954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481502147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21411195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35960851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132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:{</a:t>
                      </a:r>
                      <a:r>
                        <a:rPr kumimoji="0" lang="en-US" sz="1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a,b,c,d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27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 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:{</a:t>
                      </a:r>
                      <a:r>
                        <a:rPr kumimoji="0" lang="en-US" sz="1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a,d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47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:{</a:t>
                      </a:r>
                      <a:r>
                        <a:rPr kumimoji="0" lang="en-US" sz="1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e,f,g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168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:{</a:t>
                      </a:r>
                      <a:r>
                        <a:rPr kumimoji="0" lang="en-US" sz="1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a,b,h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869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:{</a:t>
                      </a:r>
                      <a:r>
                        <a:rPr kumimoji="0" lang="en-US" sz="1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b,c,i</a:t>
                      </a: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731492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42</a:t>
            </a:fld>
            <a:endParaRPr lang="en-GB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127384"/>
              </p:ext>
            </p:extLst>
          </p:nvPr>
        </p:nvGraphicFramePr>
        <p:xfrm>
          <a:off x="8803640" y="1475650"/>
          <a:ext cx="255016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7540">
                  <a:extLst>
                    <a:ext uri="{9D8B030D-6E8A-4147-A177-3AD203B41FA5}">
                      <a16:colId xmlns:a16="http://schemas.microsoft.com/office/drawing/2014/main" val="1634211510"/>
                    </a:ext>
                  </a:extLst>
                </a:gridCol>
                <a:gridCol w="637540">
                  <a:extLst>
                    <a:ext uri="{9D8B030D-6E8A-4147-A177-3AD203B41FA5}">
                      <a16:colId xmlns:a16="http://schemas.microsoft.com/office/drawing/2014/main" val="2681058317"/>
                    </a:ext>
                  </a:extLst>
                </a:gridCol>
                <a:gridCol w="637540">
                  <a:extLst>
                    <a:ext uri="{9D8B030D-6E8A-4147-A177-3AD203B41FA5}">
                      <a16:colId xmlns:a16="http://schemas.microsoft.com/office/drawing/2014/main" val="4240642174"/>
                    </a:ext>
                  </a:extLst>
                </a:gridCol>
                <a:gridCol w="637540">
                  <a:extLst>
                    <a:ext uri="{9D8B030D-6E8A-4147-A177-3AD203B41FA5}">
                      <a16:colId xmlns:a16="http://schemas.microsoft.com/office/drawing/2014/main" val="31508160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Mh</a:t>
                      </a:r>
                      <a:endParaRPr lang="en-GB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 smtClean="0"/>
                        <a:t>Sets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88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579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52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42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719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87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805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26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  <a:r>
                        <a:rPr lang="en-US" baseline="-25000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684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115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top-3 retrieval</a:t>
            </a:r>
            <a:endParaRPr lang="en-GB" dirty="0"/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838200" y="3905818"/>
            <a:ext cx="10515600" cy="2271145"/>
          </a:xfrm>
        </p:spPr>
        <p:txBody>
          <a:bodyPr/>
          <a:lstStyle/>
          <a:p>
            <a:r>
              <a:rPr lang="en-US" altLang="zh-CN" dirty="0" smtClean="0">
                <a:ea typeface="SimSun" panose="02010600030101010101" pitchFamily="2" charset="-122"/>
              </a:rPr>
              <a:t>Example: A query </a:t>
            </a:r>
            <a:r>
              <a:rPr lang="en-US" altLang="zh-CN" b="1" dirty="0" smtClean="0">
                <a:ea typeface="SimSun" panose="02010600030101010101" pitchFamily="2" charset="-122"/>
              </a:rPr>
              <a:t>Q: {</a:t>
            </a:r>
            <a:r>
              <a:rPr lang="en-US" altLang="zh-CN" b="1" i="1" dirty="0" smtClean="0">
                <a:ea typeface="SimSun" panose="02010600030101010101" pitchFamily="2" charset="-122"/>
              </a:rPr>
              <a:t>q</a:t>
            </a:r>
            <a:r>
              <a:rPr lang="en-US" altLang="zh-CN" b="1" dirty="0" smtClean="0">
                <a:ea typeface="SimSun" panose="02010600030101010101" pitchFamily="2" charset="-122"/>
              </a:rPr>
              <a:t>, </a:t>
            </a:r>
            <a:r>
              <a:rPr lang="en-US" altLang="zh-CN" dirty="0" smtClean="0">
                <a:ea typeface="SimSun" panose="02010600030101010101" pitchFamily="2" charset="-122"/>
              </a:rPr>
              <a:t>museum</a:t>
            </a:r>
            <a:r>
              <a:rPr lang="en-US" altLang="zh-CN" b="1" dirty="0" smtClean="0">
                <a:ea typeface="SimSun" panose="02010600030101010101" pitchFamily="2" charset="-122"/>
              </a:rPr>
              <a:t>}</a:t>
            </a:r>
          </a:p>
          <a:p>
            <a:pPr lvl="1"/>
            <a:r>
              <a:rPr lang="en-US" altLang="zh-CN" dirty="0" smtClean="0">
                <a:ea typeface="SimSun" panose="02010600030101010101" pitchFamily="2" charset="-122"/>
              </a:rPr>
              <a:t>A</a:t>
            </a:r>
            <a:r>
              <a:rPr lang="zh-CN" altLang="en-US" dirty="0" smtClean="0">
                <a:ea typeface="SimSun" panose="02010600030101010101" pitchFamily="2" charset="-122"/>
              </a:rPr>
              <a:t> </a:t>
            </a:r>
            <a:r>
              <a:rPr lang="en-US" altLang="zh-CN" b="1" dirty="0" smtClean="0">
                <a:solidFill>
                  <a:srgbClr val="1652AA"/>
                </a:solidFill>
                <a:ea typeface="SimSun" panose="02010600030101010101" pitchFamily="2" charset="-122"/>
              </a:rPr>
              <a:t>relevance</a:t>
            </a:r>
            <a:r>
              <a:rPr lang="zh-CN" altLang="en-US" b="1" dirty="0" smtClean="0">
                <a:solidFill>
                  <a:srgbClr val="1652AA"/>
                </a:solidFill>
                <a:ea typeface="SimSun" panose="02010600030101010101" pitchFamily="2" charset="-122"/>
              </a:rPr>
              <a:t> query</a:t>
            </a:r>
            <a:r>
              <a:rPr lang="zh-CN" altLang="en-US" dirty="0" smtClean="0">
                <a:ea typeface="SimSun" panose="02010600030101010101" pitchFamily="2" charset="-122"/>
              </a:rPr>
              <a:t> result could include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zh-CN" altLang="en-US" i="1" baseline="-25000" dirty="0" smtClean="0">
                <a:ea typeface="SimSun" panose="02010600030101010101" pitchFamily="2" charset="-122"/>
              </a:rPr>
              <a:t>1</a:t>
            </a:r>
            <a:r>
              <a:rPr lang="zh-CN" altLang="en-US" dirty="0" smtClean="0">
                <a:ea typeface="SimSun" panose="02010600030101010101" pitchFamily="2" charset="-122"/>
              </a:rPr>
              <a:t>,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2</a:t>
            </a:r>
            <a:r>
              <a:rPr lang="zh-CN" altLang="en-US" dirty="0" smtClean="0">
                <a:ea typeface="SimSun" panose="02010600030101010101" pitchFamily="2" charset="-122"/>
              </a:rPr>
              <a:t> and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3</a:t>
            </a:r>
            <a:r>
              <a:rPr lang="zh-CN" altLang="en-US" dirty="0" smtClean="0">
                <a:ea typeface="SimSun" panose="02010600030101010101" pitchFamily="2" charset="-122"/>
              </a:rPr>
              <a:t>.</a:t>
            </a:r>
            <a:endParaRPr lang="en-US" altLang="zh-CN" dirty="0" smtClean="0">
              <a:ea typeface="SimSun" panose="02010600030101010101" pitchFamily="2" charset="-122"/>
            </a:endParaRPr>
          </a:p>
          <a:p>
            <a:pPr lvl="1"/>
            <a:r>
              <a:rPr lang="en-US" altLang="zh-CN" dirty="0" smtClean="0">
                <a:ea typeface="SimSun" panose="02010600030101010101" pitchFamily="2" charset="-122"/>
              </a:rPr>
              <a:t>A</a:t>
            </a:r>
            <a:r>
              <a:rPr lang="zh-CN" altLang="en-US" dirty="0" smtClean="0">
                <a:ea typeface="SimSun" panose="02010600030101010101" pitchFamily="2" charset="-122"/>
              </a:rPr>
              <a:t> </a:t>
            </a:r>
            <a:r>
              <a:rPr lang="zh-CN" altLang="en-US" b="1" dirty="0" smtClean="0">
                <a:solidFill>
                  <a:srgbClr val="497B35"/>
                </a:solidFill>
                <a:ea typeface="SimSun" panose="02010600030101010101" pitchFamily="2" charset="-122"/>
              </a:rPr>
              <a:t>diversified query</a:t>
            </a:r>
            <a:r>
              <a:rPr lang="zh-CN" altLang="en-US" dirty="0" smtClean="0">
                <a:solidFill>
                  <a:srgbClr val="497B35"/>
                </a:solidFill>
                <a:ea typeface="SimSun" panose="02010600030101010101" pitchFamily="2" charset="-122"/>
              </a:rPr>
              <a:t> </a:t>
            </a:r>
            <a:r>
              <a:rPr lang="zh-CN" altLang="en-US" dirty="0" smtClean="0">
                <a:ea typeface="SimSun" panose="02010600030101010101" pitchFamily="2" charset="-122"/>
              </a:rPr>
              <a:t>result could include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zh-CN" altLang="en-US" i="1" baseline="-25000" dirty="0" smtClean="0">
                <a:ea typeface="SimSun" panose="02010600030101010101" pitchFamily="2" charset="-122"/>
              </a:rPr>
              <a:t>1</a:t>
            </a:r>
            <a:r>
              <a:rPr lang="zh-CN" altLang="en-US" dirty="0" smtClean="0">
                <a:ea typeface="SimSun" panose="02010600030101010101" pitchFamily="2" charset="-122"/>
              </a:rPr>
              <a:t>,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3</a:t>
            </a:r>
            <a:r>
              <a:rPr lang="zh-CN" altLang="en-US" dirty="0" smtClean="0">
                <a:ea typeface="SimSun" panose="02010600030101010101" pitchFamily="2" charset="-122"/>
              </a:rPr>
              <a:t> and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4</a:t>
            </a:r>
            <a:r>
              <a:rPr lang="zh-CN" altLang="en-US" dirty="0" smtClean="0">
                <a:ea typeface="SimSun" panose="02010600030101010101" pitchFamily="2" charset="-122"/>
              </a:rPr>
              <a:t>.</a:t>
            </a:r>
            <a:endParaRPr lang="en-GB" dirty="0" smtClean="0"/>
          </a:p>
          <a:p>
            <a:pPr lvl="1"/>
            <a:r>
              <a:rPr lang="en-US" altLang="zh-CN" dirty="0" smtClean="0">
                <a:ea typeface="SimSun" panose="02010600030101010101" pitchFamily="2" charset="-122"/>
              </a:rPr>
              <a:t>A</a:t>
            </a:r>
            <a:r>
              <a:rPr lang="zh-CN" altLang="en-US" dirty="0" smtClean="0">
                <a:ea typeface="SimSun" panose="02010600030101010101" pitchFamily="2" charset="-122"/>
              </a:rPr>
              <a:t> </a:t>
            </a:r>
            <a:r>
              <a:rPr lang="en-US" altLang="zh-CN" b="1" dirty="0" smtClean="0">
                <a:solidFill>
                  <a:srgbClr val="D16349"/>
                </a:solidFill>
                <a:ea typeface="SimSun" panose="02010600030101010101" pitchFamily="2" charset="-122"/>
              </a:rPr>
              <a:t>proportional</a:t>
            </a:r>
            <a:r>
              <a:rPr lang="zh-CN" altLang="en-US" b="1" dirty="0" smtClean="0">
                <a:solidFill>
                  <a:srgbClr val="D16349"/>
                </a:solidFill>
                <a:ea typeface="SimSun" panose="02010600030101010101" pitchFamily="2" charset="-122"/>
              </a:rPr>
              <a:t> query</a:t>
            </a:r>
            <a:r>
              <a:rPr lang="zh-CN" altLang="en-US" dirty="0" smtClean="0">
                <a:ea typeface="SimSun" panose="02010600030101010101" pitchFamily="2" charset="-122"/>
              </a:rPr>
              <a:t> result could include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zh-CN" altLang="en-US" i="1" baseline="-25000" dirty="0" smtClean="0">
                <a:ea typeface="SimSun" panose="02010600030101010101" pitchFamily="2" charset="-122"/>
              </a:rPr>
              <a:t>1</a:t>
            </a:r>
            <a:r>
              <a:rPr lang="zh-CN" altLang="en-US" dirty="0" smtClean="0">
                <a:ea typeface="SimSun" panose="02010600030101010101" pitchFamily="2" charset="-122"/>
              </a:rPr>
              <a:t>,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2</a:t>
            </a:r>
            <a:r>
              <a:rPr lang="zh-CN" altLang="en-US" dirty="0" smtClean="0">
                <a:ea typeface="SimSun" panose="02010600030101010101" pitchFamily="2" charset="-122"/>
              </a:rPr>
              <a:t> and </a:t>
            </a:r>
            <a:r>
              <a:rPr lang="zh-CN" altLang="en-US" i="1" dirty="0" smtClean="0">
                <a:ea typeface="SimSun" panose="02010600030101010101" pitchFamily="2" charset="-122"/>
              </a:rPr>
              <a:t>p</a:t>
            </a:r>
            <a:r>
              <a:rPr lang="en-US" altLang="zh-CN" i="1" baseline="-25000" dirty="0" smtClean="0">
                <a:ea typeface="SimSun" panose="02010600030101010101" pitchFamily="2" charset="-122"/>
              </a:rPr>
              <a:t>4</a:t>
            </a:r>
            <a:r>
              <a:rPr lang="zh-CN" altLang="en-US" dirty="0" smtClean="0">
                <a:ea typeface="SimSun" panose="02010600030101010101" pitchFamily="2" charset="-122"/>
              </a:rPr>
              <a:t>.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pPr/>
              <a:t>43</a:t>
            </a:fld>
            <a:endParaRPr lang="en-GB"/>
          </a:p>
        </p:txBody>
      </p:sp>
      <p:pic>
        <p:nvPicPr>
          <p:cNvPr id="9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2244" y="1465407"/>
            <a:ext cx="8528050" cy="2376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Oval 9"/>
          <p:cNvSpPr/>
          <p:nvPr/>
        </p:nvSpPr>
        <p:spPr>
          <a:xfrm rot="20250778">
            <a:off x="8529226" y="1336173"/>
            <a:ext cx="826584" cy="1977719"/>
          </a:xfrm>
          <a:prstGeom prst="ellipse">
            <a:avLst/>
          </a:prstGeom>
          <a:noFill/>
          <a:ln w="57150">
            <a:solidFill>
              <a:srgbClr val="1652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 10"/>
          <p:cNvSpPr/>
          <p:nvPr/>
        </p:nvSpPr>
        <p:spPr>
          <a:xfrm>
            <a:off x="6936789" y="1529331"/>
            <a:ext cx="2246587" cy="1775579"/>
          </a:xfrm>
          <a:custGeom>
            <a:avLst/>
            <a:gdLst>
              <a:gd name="connsiteX0" fmla="*/ 3010 w 2376882"/>
              <a:gd name="connsiteY0" fmla="*/ 1965833 h 2083842"/>
              <a:gd name="connsiteX1" fmla="*/ 2272076 w 2376882"/>
              <a:gd name="connsiteY1" fmla="*/ 1661033 h 2083842"/>
              <a:gd name="connsiteX2" fmla="*/ 1797943 w 2376882"/>
              <a:gd name="connsiteY2" fmla="*/ 1566 h 2083842"/>
              <a:gd name="connsiteX3" fmla="*/ 3010 w 2376882"/>
              <a:gd name="connsiteY3" fmla="*/ 1965833 h 2083842"/>
              <a:gd name="connsiteX0" fmla="*/ 3010 w 2359766"/>
              <a:gd name="connsiteY0" fmla="*/ 1965743 h 2083752"/>
              <a:gd name="connsiteX1" fmla="*/ 2272076 w 2359766"/>
              <a:gd name="connsiteY1" fmla="*/ 1660943 h 2083752"/>
              <a:gd name="connsiteX2" fmla="*/ 1797943 w 2359766"/>
              <a:gd name="connsiteY2" fmla="*/ 1476 h 2083752"/>
              <a:gd name="connsiteX3" fmla="*/ 3010 w 2359766"/>
              <a:gd name="connsiteY3" fmla="*/ 1965743 h 2083752"/>
              <a:gd name="connsiteX0" fmla="*/ 3010 w 2359765"/>
              <a:gd name="connsiteY0" fmla="*/ 1965743 h 2074165"/>
              <a:gd name="connsiteX1" fmla="*/ 2272076 w 2359765"/>
              <a:gd name="connsiteY1" fmla="*/ 1660943 h 2074165"/>
              <a:gd name="connsiteX2" fmla="*/ 1797943 w 2359765"/>
              <a:gd name="connsiteY2" fmla="*/ 1476 h 2074165"/>
              <a:gd name="connsiteX3" fmla="*/ 3010 w 2359765"/>
              <a:gd name="connsiteY3" fmla="*/ 1965743 h 2074165"/>
              <a:gd name="connsiteX0" fmla="*/ 18017 w 2374772"/>
              <a:gd name="connsiteY0" fmla="*/ 1965743 h 2017094"/>
              <a:gd name="connsiteX1" fmla="*/ 2287083 w 2374772"/>
              <a:gd name="connsiteY1" fmla="*/ 1660943 h 2017094"/>
              <a:gd name="connsiteX2" fmla="*/ 1812950 w 2374772"/>
              <a:gd name="connsiteY2" fmla="*/ 1476 h 2017094"/>
              <a:gd name="connsiteX3" fmla="*/ 18017 w 2374772"/>
              <a:gd name="connsiteY3" fmla="*/ 1965743 h 2017094"/>
              <a:gd name="connsiteX0" fmla="*/ 6655 w 2363410"/>
              <a:gd name="connsiteY0" fmla="*/ 1965743 h 2086837"/>
              <a:gd name="connsiteX1" fmla="*/ 2275721 w 2363410"/>
              <a:gd name="connsiteY1" fmla="*/ 1660943 h 2086837"/>
              <a:gd name="connsiteX2" fmla="*/ 1801588 w 2363410"/>
              <a:gd name="connsiteY2" fmla="*/ 1476 h 2086837"/>
              <a:gd name="connsiteX3" fmla="*/ 6655 w 2363410"/>
              <a:gd name="connsiteY3" fmla="*/ 1965743 h 2086837"/>
              <a:gd name="connsiteX0" fmla="*/ 3952 w 2423250"/>
              <a:gd name="connsiteY0" fmla="*/ 1965709 h 2069887"/>
              <a:gd name="connsiteX1" fmla="*/ 2342858 w 2423250"/>
              <a:gd name="connsiteY1" fmla="*/ 1644272 h 2069887"/>
              <a:gd name="connsiteX2" fmla="*/ 1798885 w 2423250"/>
              <a:gd name="connsiteY2" fmla="*/ 1442 h 2069887"/>
              <a:gd name="connsiteX3" fmla="*/ 3952 w 2423250"/>
              <a:gd name="connsiteY3" fmla="*/ 1965709 h 2069887"/>
              <a:gd name="connsiteX0" fmla="*/ 3952 w 2388334"/>
              <a:gd name="connsiteY0" fmla="*/ 1965815 h 2069993"/>
              <a:gd name="connsiteX1" fmla="*/ 2342858 w 2388334"/>
              <a:gd name="connsiteY1" fmla="*/ 1644378 h 2069993"/>
              <a:gd name="connsiteX2" fmla="*/ 1798885 w 2388334"/>
              <a:gd name="connsiteY2" fmla="*/ 1548 h 2069993"/>
              <a:gd name="connsiteX3" fmla="*/ 3952 w 2388334"/>
              <a:gd name="connsiteY3" fmla="*/ 1965815 h 2069993"/>
              <a:gd name="connsiteX0" fmla="*/ 4493 w 2423160"/>
              <a:gd name="connsiteY0" fmla="*/ 1965994 h 2066098"/>
              <a:gd name="connsiteX1" fmla="*/ 2380373 w 2423160"/>
              <a:gd name="connsiteY1" fmla="*/ 1627920 h 2066098"/>
              <a:gd name="connsiteX2" fmla="*/ 1799426 w 2423160"/>
              <a:gd name="connsiteY2" fmla="*/ 1727 h 2066098"/>
              <a:gd name="connsiteX3" fmla="*/ 4493 w 2423160"/>
              <a:gd name="connsiteY3" fmla="*/ 1965994 h 2066098"/>
              <a:gd name="connsiteX0" fmla="*/ 4493 w 2386719"/>
              <a:gd name="connsiteY0" fmla="*/ 1966075 h 2066179"/>
              <a:gd name="connsiteX1" fmla="*/ 2380373 w 2386719"/>
              <a:gd name="connsiteY1" fmla="*/ 1628001 h 2066179"/>
              <a:gd name="connsiteX2" fmla="*/ 1799426 w 2386719"/>
              <a:gd name="connsiteY2" fmla="*/ 1808 h 2066179"/>
              <a:gd name="connsiteX3" fmla="*/ 4493 w 2386719"/>
              <a:gd name="connsiteY3" fmla="*/ 1966075 h 2066179"/>
              <a:gd name="connsiteX0" fmla="*/ 4437 w 2386256"/>
              <a:gd name="connsiteY0" fmla="*/ 1969450 h 2069554"/>
              <a:gd name="connsiteX1" fmla="*/ 2380317 w 2386256"/>
              <a:gd name="connsiteY1" fmla="*/ 1631376 h 2069554"/>
              <a:gd name="connsiteX2" fmla="*/ 1799370 w 2386256"/>
              <a:gd name="connsiteY2" fmla="*/ 5183 h 2069554"/>
              <a:gd name="connsiteX3" fmla="*/ 4437 w 2386256"/>
              <a:gd name="connsiteY3" fmla="*/ 1969450 h 2069554"/>
              <a:gd name="connsiteX0" fmla="*/ 4305 w 2385322"/>
              <a:gd name="connsiteY0" fmla="*/ 1964284 h 2064388"/>
              <a:gd name="connsiteX1" fmla="*/ 2380185 w 2385322"/>
              <a:gd name="connsiteY1" fmla="*/ 1626210 h 2064388"/>
              <a:gd name="connsiteX2" fmla="*/ 1799238 w 2385322"/>
              <a:gd name="connsiteY2" fmla="*/ 17 h 2064388"/>
              <a:gd name="connsiteX3" fmla="*/ 4305 w 2385322"/>
              <a:gd name="connsiteY3" fmla="*/ 1964284 h 2064388"/>
              <a:gd name="connsiteX0" fmla="*/ 4464 w 2399059"/>
              <a:gd name="connsiteY0" fmla="*/ 1852793 h 1975636"/>
              <a:gd name="connsiteX1" fmla="*/ 2392669 w 2399059"/>
              <a:gd name="connsiteY1" fmla="*/ 1627019 h 1975636"/>
              <a:gd name="connsiteX2" fmla="*/ 1811722 w 2399059"/>
              <a:gd name="connsiteY2" fmla="*/ 826 h 1975636"/>
              <a:gd name="connsiteX3" fmla="*/ 4464 w 2399059"/>
              <a:gd name="connsiteY3" fmla="*/ 1852793 h 1975636"/>
              <a:gd name="connsiteX0" fmla="*/ 4464 w 2420046"/>
              <a:gd name="connsiteY0" fmla="*/ 1852773 h 1975616"/>
              <a:gd name="connsiteX1" fmla="*/ 2392669 w 2420046"/>
              <a:gd name="connsiteY1" fmla="*/ 1626999 h 1975616"/>
              <a:gd name="connsiteX2" fmla="*/ 1811722 w 2420046"/>
              <a:gd name="connsiteY2" fmla="*/ 806 h 1975616"/>
              <a:gd name="connsiteX3" fmla="*/ 4464 w 2420046"/>
              <a:gd name="connsiteY3" fmla="*/ 1852773 h 1975616"/>
              <a:gd name="connsiteX0" fmla="*/ 4464 w 2420047"/>
              <a:gd name="connsiteY0" fmla="*/ 1852773 h 1959098"/>
              <a:gd name="connsiteX1" fmla="*/ 2392669 w 2420047"/>
              <a:gd name="connsiteY1" fmla="*/ 1626999 h 1959098"/>
              <a:gd name="connsiteX2" fmla="*/ 1811722 w 2420047"/>
              <a:gd name="connsiteY2" fmla="*/ 806 h 1959098"/>
              <a:gd name="connsiteX3" fmla="*/ 4464 w 2420047"/>
              <a:gd name="connsiteY3" fmla="*/ 1852773 h 1959098"/>
              <a:gd name="connsiteX0" fmla="*/ 4161 w 2400326"/>
              <a:gd name="connsiteY0" fmla="*/ 1853594 h 1939238"/>
              <a:gd name="connsiteX1" fmla="*/ 2371825 w 2400326"/>
              <a:gd name="connsiteY1" fmla="*/ 1540476 h 1939238"/>
              <a:gd name="connsiteX2" fmla="*/ 1811419 w 2400326"/>
              <a:gd name="connsiteY2" fmla="*/ 1627 h 1939238"/>
              <a:gd name="connsiteX3" fmla="*/ 4161 w 2400326"/>
              <a:gd name="connsiteY3" fmla="*/ 1853594 h 1939238"/>
              <a:gd name="connsiteX0" fmla="*/ 2590 w 2398755"/>
              <a:gd name="connsiteY0" fmla="*/ 1853594 h 1942687"/>
              <a:gd name="connsiteX1" fmla="*/ 2370254 w 2398755"/>
              <a:gd name="connsiteY1" fmla="*/ 1540476 h 1942687"/>
              <a:gd name="connsiteX2" fmla="*/ 1809848 w 2398755"/>
              <a:gd name="connsiteY2" fmla="*/ 1627 h 1942687"/>
              <a:gd name="connsiteX3" fmla="*/ 2590 w 2398755"/>
              <a:gd name="connsiteY3" fmla="*/ 1853594 h 1942687"/>
              <a:gd name="connsiteX0" fmla="*/ 4714 w 2435891"/>
              <a:gd name="connsiteY0" fmla="*/ 1853327 h 1944409"/>
              <a:gd name="connsiteX1" fmla="*/ 2409352 w 2435891"/>
              <a:gd name="connsiteY1" fmla="*/ 1565164 h 1944409"/>
              <a:gd name="connsiteX2" fmla="*/ 1811972 w 2435891"/>
              <a:gd name="connsiteY2" fmla="*/ 1360 h 1944409"/>
              <a:gd name="connsiteX3" fmla="*/ 4714 w 2435891"/>
              <a:gd name="connsiteY3" fmla="*/ 1853327 h 1944409"/>
              <a:gd name="connsiteX0" fmla="*/ 4714 w 2470699"/>
              <a:gd name="connsiteY0" fmla="*/ 1853199 h 1944281"/>
              <a:gd name="connsiteX1" fmla="*/ 2409352 w 2470699"/>
              <a:gd name="connsiteY1" fmla="*/ 1565036 h 1944281"/>
              <a:gd name="connsiteX2" fmla="*/ 1811972 w 2470699"/>
              <a:gd name="connsiteY2" fmla="*/ 1232 h 1944281"/>
              <a:gd name="connsiteX3" fmla="*/ 4714 w 2470699"/>
              <a:gd name="connsiteY3" fmla="*/ 1853199 h 1944281"/>
              <a:gd name="connsiteX0" fmla="*/ 4714 w 2422431"/>
              <a:gd name="connsiteY0" fmla="*/ 1853295 h 1944377"/>
              <a:gd name="connsiteX1" fmla="*/ 2409352 w 2422431"/>
              <a:gd name="connsiteY1" fmla="*/ 1565132 h 1944377"/>
              <a:gd name="connsiteX2" fmla="*/ 1811972 w 2422431"/>
              <a:gd name="connsiteY2" fmla="*/ 1328 h 1944377"/>
              <a:gd name="connsiteX3" fmla="*/ 4714 w 2422431"/>
              <a:gd name="connsiteY3" fmla="*/ 1853295 h 1944377"/>
              <a:gd name="connsiteX0" fmla="*/ 4714 w 2422431"/>
              <a:gd name="connsiteY0" fmla="*/ 1853295 h 1938344"/>
              <a:gd name="connsiteX1" fmla="*/ 2409352 w 2422431"/>
              <a:gd name="connsiteY1" fmla="*/ 1565132 h 1938344"/>
              <a:gd name="connsiteX2" fmla="*/ 1811972 w 2422431"/>
              <a:gd name="connsiteY2" fmla="*/ 1328 h 1938344"/>
              <a:gd name="connsiteX3" fmla="*/ 4714 w 2422431"/>
              <a:gd name="connsiteY3" fmla="*/ 1853295 h 193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2431" h="1938344">
                <a:moveTo>
                  <a:pt x="4714" y="1853295"/>
                </a:moveTo>
                <a:cubicBezTo>
                  <a:pt x="104277" y="2113929"/>
                  <a:pt x="1839055" y="1705344"/>
                  <a:pt x="2409352" y="1565132"/>
                </a:cubicBezTo>
                <a:cubicBezTo>
                  <a:pt x="2486664" y="1221118"/>
                  <a:pt x="2212745" y="-46699"/>
                  <a:pt x="1811972" y="1328"/>
                </a:cubicBezTo>
                <a:cubicBezTo>
                  <a:pt x="1411199" y="49355"/>
                  <a:pt x="-94849" y="1592661"/>
                  <a:pt x="4714" y="1853295"/>
                </a:cubicBezTo>
                <a:close/>
              </a:path>
            </a:pathLst>
          </a:custGeom>
          <a:noFill/>
          <a:ln w="57150">
            <a:solidFill>
              <a:srgbClr val="497B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reeform 11"/>
          <p:cNvSpPr/>
          <p:nvPr/>
        </p:nvSpPr>
        <p:spPr>
          <a:xfrm>
            <a:off x="6863787" y="1540423"/>
            <a:ext cx="2505415" cy="1803794"/>
          </a:xfrm>
          <a:custGeom>
            <a:avLst/>
            <a:gdLst>
              <a:gd name="connsiteX0" fmla="*/ 7592 w 2696494"/>
              <a:gd name="connsiteY0" fmla="*/ 1802494 h 1833349"/>
              <a:gd name="connsiteX1" fmla="*/ 1847822 w 2696494"/>
              <a:gd name="connsiteY1" fmla="*/ 11794 h 1833349"/>
              <a:gd name="connsiteX2" fmla="*/ 2617442 w 2696494"/>
              <a:gd name="connsiteY2" fmla="*/ 1063354 h 1833349"/>
              <a:gd name="connsiteX3" fmla="*/ 7592 w 2696494"/>
              <a:gd name="connsiteY3" fmla="*/ 1802494 h 1833349"/>
              <a:gd name="connsiteX0" fmla="*/ 15100 w 2704002"/>
              <a:gd name="connsiteY0" fmla="*/ 1802494 h 1847073"/>
              <a:gd name="connsiteX1" fmla="*/ 1855330 w 2704002"/>
              <a:gd name="connsiteY1" fmla="*/ 11794 h 1847073"/>
              <a:gd name="connsiteX2" fmla="*/ 2624950 w 2704002"/>
              <a:gd name="connsiteY2" fmla="*/ 1063354 h 1847073"/>
              <a:gd name="connsiteX3" fmla="*/ 15100 w 2704002"/>
              <a:gd name="connsiteY3" fmla="*/ 1802494 h 1847073"/>
              <a:gd name="connsiteX0" fmla="*/ 15100 w 2728745"/>
              <a:gd name="connsiteY0" fmla="*/ 1801334 h 1841046"/>
              <a:gd name="connsiteX1" fmla="*/ 1855330 w 2728745"/>
              <a:gd name="connsiteY1" fmla="*/ 10634 h 1841046"/>
              <a:gd name="connsiteX2" fmla="*/ 2624950 w 2728745"/>
              <a:gd name="connsiteY2" fmla="*/ 1062194 h 1841046"/>
              <a:gd name="connsiteX3" fmla="*/ 15100 w 2728745"/>
              <a:gd name="connsiteY3" fmla="*/ 1801334 h 1841046"/>
              <a:gd name="connsiteX0" fmla="*/ 15100 w 2727978"/>
              <a:gd name="connsiteY0" fmla="*/ 1791458 h 1831170"/>
              <a:gd name="connsiteX1" fmla="*/ 1855330 w 2727978"/>
              <a:gd name="connsiteY1" fmla="*/ 758 h 1831170"/>
              <a:gd name="connsiteX2" fmla="*/ 2624950 w 2727978"/>
              <a:gd name="connsiteY2" fmla="*/ 1052318 h 1831170"/>
              <a:gd name="connsiteX3" fmla="*/ 15100 w 2727978"/>
              <a:gd name="connsiteY3" fmla="*/ 1791458 h 1831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7978" h="1831170">
                <a:moveTo>
                  <a:pt x="15100" y="1791458"/>
                </a:moveTo>
                <a:cubicBezTo>
                  <a:pt x="-171248" y="1569785"/>
                  <a:pt x="1420355" y="123948"/>
                  <a:pt x="1855330" y="758"/>
                </a:cubicBezTo>
                <a:cubicBezTo>
                  <a:pt x="2282008" y="-29604"/>
                  <a:pt x="2994855" y="861532"/>
                  <a:pt x="2624950" y="1052318"/>
                </a:cubicBezTo>
                <a:cubicBezTo>
                  <a:pt x="2255045" y="1243104"/>
                  <a:pt x="201448" y="2013131"/>
                  <a:pt x="15100" y="1791458"/>
                </a:cubicBezTo>
                <a:close/>
              </a:path>
            </a:pathLst>
          </a:custGeom>
          <a:noFill/>
          <a:ln w="57150">
            <a:solidFill>
              <a:srgbClr val="D163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483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  <p:bldP spid="10" grpId="0" animBg="1"/>
      <p:bldP spid="10" grpId="1" animBg="1"/>
      <p:bldP spid="11" grpId="0" animBg="1"/>
      <p:bldP spid="11" grpId="1" animBg="1"/>
      <p:bldP spid="1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910590"/>
            <a:ext cx="7620000" cy="503682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760" y="902970"/>
            <a:ext cx="7650480" cy="505206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44</a:t>
            </a:fld>
            <a:endParaRPr lang="en-GB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4454" y="1858734"/>
            <a:ext cx="2286000" cy="30708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8669" y="1889217"/>
            <a:ext cx="5326380" cy="37414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2489" y="1705254"/>
            <a:ext cx="4914900" cy="397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53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Efficiency - Grid based algorithms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4114799"/>
                <a:ext cx="10515600" cy="2062163"/>
              </a:xfrm>
            </p:spPr>
            <p:txBody>
              <a:bodyPr/>
              <a:lstStyle/>
              <a:p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1-3</a:t>
                </a:r>
                <a:r>
                  <a:rPr lang="en-US" dirty="0" smtClean="0"/>
                  <a:t> orders of magnitude more efficient</a:t>
                </a:r>
              </a:p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𝑮</m:t>
                        </m:r>
                      </m:e>
                    </m:d>
                  </m:oMath>
                </a14:m>
                <a:r>
                  <a:rPr lang="en-GB" dirty="0" smtClean="0"/>
                  <a:t> only marginally affects efficiency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114799"/>
                <a:ext cx="10515600" cy="2062163"/>
              </a:xfrm>
              <a:blipFill>
                <a:blip r:embed="rId2"/>
                <a:stretch>
                  <a:fillRect l="-1043" t="-50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45</a:t>
            </a:fld>
            <a:endParaRPr lang="en-GB"/>
          </a:p>
        </p:txBody>
      </p:sp>
      <p:pic>
        <p:nvPicPr>
          <p:cNvPr id="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18487"/>
            <a:ext cx="10515600" cy="2608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913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Spatial </a:t>
            </a:r>
            <a:r>
              <a:rPr lang="en-US" dirty="0" smtClean="0"/>
              <a:t>Proportionality: Grid based algorithms (backup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7874"/>
            <a:ext cx="5654040" cy="4679089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46</a:t>
            </a:fld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3943" y="1530199"/>
            <a:ext cx="4697776" cy="46977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844" y="1478788"/>
            <a:ext cx="4826836" cy="482683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5844" y="1463364"/>
            <a:ext cx="4826836" cy="486555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5844" y="1463364"/>
            <a:ext cx="4826836" cy="486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22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Approximation </a:t>
            </a:r>
            <a:r>
              <a:rPr lang="en-US" dirty="0" smtClean="0"/>
              <a:t>quality - Grid based algorithms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3881119"/>
                <a:ext cx="10515600" cy="2295843"/>
              </a:xfrm>
            </p:spPr>
            <p:txBody>
              <a:bodyPr/>
              <a:lstStyle/>
              <a:p>
                <a:r>
                  <a:rPr lang="en-US" dirty="0" smtClean="0"/>
                  <a:t>Constant </a:t>
                </a:r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~5%</a:t>
                </a:r>
                <a:r>
                  <a:rPr lang="en-US" dirty="0" smtClean="0"/>
                  <a:t> error for default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𝑮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GB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en-GB" dirty="0" smtClean="0"/>
                  <a:t>and varying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𝑲</m:t>
                    </m:r>
                  </m:oMath>
                </a14:m>
                <a:endParaRPr lang="en-GB" b="1" dirty="0" smtClean="0"/>
              </a:p>
              <a:p>
                <a:r>
                  <a:rPr lang="en-US" dirty="0" smtClean="0"/>
                  <a:t>Marginal improvement for larger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𝑮</m:t>
                    </m:r>
                    <m:r>
                      <a:rPr lang="en-US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GB" dirty="0" smtClean="0"/>
                  <a:t>.</a:t>
                </a:r>
              </a:p>
              <a:p>
                <a:r>
                  <a:rPr lang="en-US" dirty="0" smtClean="0"/>
                  <a:t>Radial version suffers from higher error of </a:t>
                </a:r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~20%</a:t>
                </a:r>
                <a:endParaRPr lang="en-GB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881119"/>
                <a:ext cx="10515600" cy="2295843"/>
              </a:xfrm>
              <a:blipFill>
                <a:blip r:embed="rId2"/>
                <a:stretch>
                  <a:fillRect l="-1043" t="-478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47</a:t>
            </a:fld>
            <a:endParaRPr lang="en-GB"/>
          </a:p>
        </p:txBody>
      </p:sp>
      <p:pic>
        <p:nvPicPr>
          <p:cNvPr id="7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68256"/>
            <a:ext cx="10581362" cy="2067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61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err="1" smtClean="0"/>
              <a:t>k</a:t>
            </a:r>
            <a:r>
              <a:rPr lang="en-US" dirty="0" err="1" smtClean="0"/>
              <a:t>PSP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𝒑𝑪</m:t>
                    </m:r>
                    <m:r>
                      <a:rPr lang="en-SE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𝓢</m:t>
                    </m:r>
                  </m:oMath>
                </a14:m>
                <a:r>
                  <a:rPr lang="en-US" dirty="0"/>
                  <a:t>and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𝒑𝑺</m:t>
                    </m:r>
                    <m:r>
                      <a:rPr lang="en-SE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𝓢</m:t>
                    </m:r>
                  </m:oMath>
                </a14:m>
                <a:r>
                  <a:rPr lang="en-US" dirty="0"/>
                  <a:t>are dependent on </a:t>
                </a:r>
                <a:r>
                  <a:rPr lang="en-US" dirty="0" smtClean="0"/>
                  <a:t>all places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b="1" i="1" dirty="0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b="1" i="1" dirty="0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r>
                      <a:rPr lang="en-SE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𝓢</m:t>
                    </m:r>
                  </m:oMath>
                </a14:m>
                <a:r>
                  <a:rPr lang="en-US" dirty="0"/>
                  <a:t>.</a:t>
                </a:r>
                <a:r>
                  <a:rPr lang="en-SE" b="1" dirty="0">
                    <a:ea typeface="Cambria Math" panose="02040503050406030204" pitchFamily="18" charset="0"/>
                  </a:rPr>
                  <a:t> </a:t>
                </a:r>
                <a:endParaRPr lang="en-US" dirty="0"/>
              </a:p>
              <a:p>
                <a:endParaRPr lang="en-US" b="1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>
                          <a:latin typeface="Cambria Math" panose="02040503050406030204" pitchFamily="18" charset="0"/>
                        </a:rPr>
                        <m:t>𝒑𝑪</m:t>
                      </m:r>
                      <m:r>
                        <a:rPr lang="en-SE" sz="2000" b="1" i="1">
                          <a:latin typeface="Cambria Math" panose="02040503050406030204" pitchFamily="18" charset="0"/>
                        </a:rPr>
                        <m:t>𝓢</m:t>
                      </m:r>
                      <m:d>
                        <m:d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SE" sz="20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𝓢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SE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𝒔𝑪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sz="2000" b="1" i="1" smtClean="0">
                          <a:latin typeface="Cambria Math" panose="02040503050406030204" pitchFamily="18" charset="0"/>
                        </a:rPr>
                        <m:t>               </m:t>
                      </m:r>
                      <m:r>
                        <a:rPr lang="en-US" sz="2000" b="1" i="1">
                          <a:latin typeface="Cambria Math" panose="02040503050406030204" pitchFamily="18" charset="0"/>
                        </a:rPr>
                        <m:t>𝒑𝑺</m:t>
                      </m:r>
                      <m:r>
                        <a:rPr lang="en-SE" sz="2000" b="1" i="1">
                          <a:latin typeface="Cambria Math" panose="02040503050406030204" pitchFamily="18" charset="0"/>
                        </a:rPr>
                        <m:t>𝓢</m:t>
                      </m:r>
                      <m:d>
                        <m:d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SE" sz="20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𝓢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SE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𝒔𝑺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2000" b="1" dirty="0" smtClean="0"/>
              </a:p>
              <a:p>
                <a:pPr marL="0" indent="0">
                  <a:buNone/>
                </a:pPr>
                <a:endParaRPr lang="en-US" b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Infeasible</a:t>
                </a:r>
                <a:r>
                  <a:rPr lang="en-US" dirty="0" smtClean="0"/>
                  <a:t> </a:t>
                </a:r>
                <a:r>
                  <a:rPr lang="en-US" dirty="0"/>
                  <a:t>real time response for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𝑲</m:t>
                    </m:r>
                    <m:r>
                      <a:rPr lang="en-US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𝟏𝟎𝟎</m:t>
                    </m:r>
                  </m:oMath>
                </a14:m>
                <a:r>
                  <a:rPr lang="en-US" dirty="0" smtClean="0"/>
                  <a:t>.</a:t>
                </a:r>
              </a:p>
              <a:p>
                <a:r>
                  <a:rPr lang="en-US" dirty="0" smtClean="0"/>
                  <a:t>We propose:</a:t>
                </a:r>
              </a:p>
              <a:p>
                <a:pPr lvl="1"/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novel efficient algorithms</a:t>
                </a:r>
                <a:r>
                  <a:rPr lang="en-US" dirty="0" smtClean="0"/>
                  <a:t> to calculate the scores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𝒑𝑪</m:t>
                    </m:r>
                    <m:r>
                      <a:rPr lang="en-SE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𝓢</m:t>
                    </m:r>
                  </m:oMath>
                </a14:m>
                <a:r>
                  <a:rPr lang="en-US" dirty="0"/>
                  <a:t>and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𝒑𝑺</m:t>
                    </m:r>
                    <m:r>
                      <a:rPr lang="en-SE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𝓢</m:t>
                    </m:r>
                  </m:oMath>
                </a14:m>
                <a:r>
                  <a:rPr lang="en-US" dirty="0" smtClean="0"/>
                  <a:t>.</a:t>
                </a:r>
              </a:p>
              <a:p>
                <a:pPr lvl="1"/>
                <a:r>
                  <a:rPr lang="en-US" dirty="0" smtClean="0"/>
                  <a:t>a </a:t>
                </a:r>
                <a:r>
                  <a:rPr lang="en-US" b="1" dirty="0" smtClean="0">
                    <a:solidFill>
                      <a:schemeClr val="accent1">
                        <a:lumMod val="75000"/>
                      </a:schemeClr>
                    </a:solidFill>
                  </a:rPr>
                  <a:t>proportionality framework </a:t>
                </a:r>
                <a:r>
                  <a:rPr lang="en-US" dirty="0" smtClean="0"/>
                  <a:t>which uses existing greedy algorithms</a:t>
                </a:r>
              </a:p>
              <a:p>
                <a:endParaRPr lang="en-US" b="1" dirty="0" smtClean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96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Computational Challenges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Proportionality </a:t>
            </a:r>
            <a:r>
              <a:rPr lang="en-US" dirty="0" smtClean="0"/>
              <a:t>depends on the similarity between all candidate places</a:t>
            </a:r>
          </a:p>
          <a:p>
            <a:r>
              <a:rPr lang="en-US" dirty="0" smtClean="0"/>
              <a:t>Large number of places</a:t>
            </a:r>
          </a:p>
          <a:p>
            <a:r>
              <a:rPr lang="en-US" dirty="0" smtClean="0"/>
              <a:t>Expensive calculations for real time responses</a:t>
            </a:r>
          </a:p>
          <a:p>
            <a:r>
              <a:rPr lang="en-US" dirty="0" smtClean="0"/>
              <a:t>We propose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novel efficient algorithms</a:t>
            </a:r>
            <a:r>
              <a:rPr lang="en-US" dirty="0" smtClean="0"/>
              <a:t> for the calculation of spatial and contextual proportionality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633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/>
              <a:t>k</a:t>
            </a:r>
            <a:r>
              <a:rPr lang="en-US" dirty="0" err="1"/>
              <a:t>PSP</a:t>
            </a:r>
            <a:r>
              <a:rPr lang="en-US" dirty="0"/>
              <a:t> </a:t>
            </a:r>
            <a:r>
              <a:rPr lang="en-SE" dirty="0"/>
              <a:t>–</a:t>
            </a:r>
            <a:r>
              <a:rPr lang="en-US" dirty="0"/>
              <a:t> Proportionality </a:t>
            </a:r>
            <a:r>
              <a:rPr lang="en-US" dirty="0" smtClean="0"/>
              <a:t>Components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US" dirty="0" smtClean="0"/>
                  <a:t>The proportionality score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𝑝𝐹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S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has a </a:t>
                </a:r>
                <a:r>
                  <a:rPr lang="en-US" b="1" dirty="0">
                    <a:solidFill>
                      <a:srgbClr val="00B050"/>
                    </a:solidFill>
                  </a:rPr>
                  <a:t>contextual</a:t>
                </a:r>
                <a:r>
                  <a:rPr lang="en-US" dirty="0"/>
                  <a:t> and a </a:t>
                </a:r>
                <a:r>
                  <a:rPr lang="en-US" b="1" dirty="0">
                    <a:solidFill>
                      <a:srgbClr val="D16349"/>
                    </a:solidFill>
                  </a:rPr>
                  <a:t>spatial</a:t>
                </a:r>
                <a:r>
                  <a:rPr lang="en-US" dirty="0"/>
                  <a:t> component</a:t>
                </a:r>
                <a:r>
                  <a:rPr lang="en-US" dirty="0" smtClean="0"/>
                  <a:t>.</a:t>
                </a:r>
                <a:endParaRPr lang="en-US" b="1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 panose="02040503050406030204" pitchFamily="18" charset="0"/>
                        </a:rPr>
                        <m:t>𝒑𝑭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b="1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l-GR" b="1" i="1">
                              <a:latin typeface="Cambria Math" panose="02040503050406030204" pitchFamily="18" charset="0"/>
                            </a:rPr>
                            <m:t>𝜸</m:t>
                          </m:r>
                        </m:e>
                      </m:d>
                      <m:r>
                        <a:rPr lang="en-SE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𝒑𝑪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b="1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l-GR" b="1" i="1">
                          <a:latin typeface="Cambria Math" panose="02040503050406030204" pitchFamily="18" charset="0"/>
                        </a:rPr>
                        <m:t>𝜸</m:t>
                      </m:r>
                      <m:r>
                        <a:rPr lang="en-SE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𝒑𝑺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b="1" i="1" dirty="0">
                  <a:latin typeface="Cambria Math" panose="02040503050406030204" pitchFamily="18" charset="0"/>
                </a:endParaRPr>
              </a:p>
              <a:p>
                <a:r>
                  <a:rPr lang="en-US" dirty="0" smtClean="0"/>
                  <a:t>Similarity to the </a:t>
                </a:r>
                <a:r>
                  <a:rPr lang="en-US" dirty="0" smtClean="0">
                    <a:solidFill>
                      <a:srgbClr val="7030A0"/>
                    </a:solidFill>
                  </a:rPr>
                  <a:t>input set</a:t>
                </a:r>
                <a:r>
                  <a:rPr lang="en-US" dirty="0" smtClean="0"/>
                  <a:t> minus similarity to the </a:t>
                </a:r>
                <a:r>
                  <a:rPr lang="en-US" dirty="0" smtClean="0">
                    <a:solidFill>
                      <a:schemeClr val="accent4">
                        <a:lumMod val="75000"/>
                      </a:schemeClr>
                    </a:solidFill>
                  </a:rPr>
                  <a:t>result set</a:t>
                </a:r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𝒑𝑪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𝒑𝑪</m:t>
                      </m:r>
                      <m:r>
                        <a:rPr lang="en-SE" b="1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𝓢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b="1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𝒑𝑪</m:t>
                      </m:r>
                      <m:r>
                        <a:rPr lang="en-SE" b="1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𝓡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                        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𝒑𝑺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𝒑𝑺</m:t>
                      </m:r>
                      <m:r>
                        <a:rPr lang="en-SE" b="1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𝓢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b="1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𝒑𝑺</m:t>
                      </m:r>
                      <m:r>
                        <a:rPr lang="en-SE" b="1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𝓡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b="1" dirty="0" smtClean="0"/>
              </a:p>
              <a:p>
                <a:pPr marL="0" indent="0">
                  <a:buNone/>
                </a:pPr>
                <a:endParaRPr lang="en-US" b="1" dirty="0" smtClean="0"/>
              </a:p>
              <a:p>
                <a:r>
                  <a:rPr lang="en-US" dirty="0"/>
                  <a:t>Set-wise similarity:</a:t>
                </a:r>
                <a:endParaRPr lang="en-US" b="1" i="1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 panose="02040503050406030204" pitchFamily="18" charset="0"/>
                        </a:rPr>
                        <m:t>𝒑𝑪</m:t>
                      </m:r>
                      <m:r>
                        <a:rPr lang="en-SE" b="1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𝓢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b="1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SE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S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S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𝓢</m:t>
                          </m:r>
                          <m:r>
                            <a:rPr lang="en-US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S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𝒔𝑪</m:t>
                          </m:r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b="1" i="1">
                          <a:latin typeface="Cambria Math" panose="02040503050406030204" pitchFamily="18" charset="0"/>
                        </a:rPr>
                        <m:t>                      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𝒑𝑪</m:t>
                      </m:r>
                      <m:r>
                        <a:rPr lang="en-SE" b="1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𝓡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b="1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SE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S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S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𝓡</m:t>
                          </m:r>
                          <m:r>
                            <a:rPr lang="en-US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SE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𝒔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𝑪</m:t>
                          </m:r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b="1" i="1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0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5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>
            <a:off x="2376492" y="4038600"/>
            <a:ext cx="9525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439150" y="4038600"/>
            <a:ext cx="9525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05250" y="4038600"/>
            <a:ext cx="952500" cy="0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0096500" y="4038600"/>
            <a:ext cx="952500" cy="0"/>
          </a:xfrm>
          <a:prstGeom prst="line">
            <a:avLst/>
          </a:prstGeom>
          <a:ln w="5715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23928" y="4038600"/>
            <a:ext cx="9525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029450" y="4038600"/>
            <a:ext cx="952500" cy="0"/>
          </a:xfrm>
          <a:prstGeom prst="line">
            <a:avLst/>
          </a:prstGeom>
          <a:ln w="57150">
            <a:solidFill>
              <a:srgbClr val="ED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076950" y="2667000"/>
            <a:ext cx="9525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829550" y="2686050"/>
            <a:ext cx="952500" cy="0"/>
          </a:xfrm>
          <a:prstGeom prst="line">
            <a:avLst/>
          </a:prstGeom>
          <a:ln w="57150">
            <a:solidFill>
              <a:srgbClr val="ED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93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 err="1" smtClean="0"/>
              <a:t>k</a:t>
            </a:r>
            <a:r>
              <a:rPr lang="en-US" dirty="0" err="1" smtClean="0"/>
              <a:t>PSP</a:t>
            </a:r>
            <a:r>
              <a:rPr lang="en-US" dirty="0" smtClean="0"/>
              <a:t> </a:t>
            </a:r>
            <a:r>
              <a:rPr lang="en-SE" dirty="0" smtClean="0"/>
              <a:t>–</a:t>
            </a:r>
            <a:r>
              <a:rPr lang="en-US" dirty="0" smtClean="0"/>
              <a:t> Similarity Scores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b="1" dirty="0" smtClean="0">
                    <a:solidFill>
                      <a:srgbClr val="00B050"/>
                    </a:solidFill>
                  </a:rPr>
                  <a:t>Contextual Component</a:t>
                </a:r>
                <a:r>
                  <a:rPr lang="en-US" dirty="0" smtClean="0"/>
                  <a:t>: uses the </a:t>
                </a:r>
                <a:r>
                  <a:rPr lang="en-US" dirty="0" err="1" smtClean="0"/>
                  <a:t>Jaccard</a:t>
                </a:r>
                <a:r>
                  <a:rPr lang="en-US" dirty="0" smtClean="0"/>
                  <a:t> Coefficient of the contextual sets: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 panose="02040503050406030204" pitchFamily="18" charset="0"/>
                        </a:rPr>
                        <m:t>𝒔𝑪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d>
                      <m:r>
                        <a:rPr lang="en-US" b="1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SE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S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SE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∪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b="1" i="1" dirty="0" smtClean="0"/>
              </a:p>
              <a:p>
                <a:endParaRPr lang="en-US" dirty="0" smtClean="0"/>
              </a:p>
              <a:p>
                <a:r>
                  <a:rPr lang="en-US" b="1" dirty="0" smtClean="0">
                    <a:solidFill>
                      <a:srgbClr val="D16349"/>
                    </a:solidFill>
                  </a:rPr>
                  <a:t>Spatial Component</a:t>
                </a:r>
                <a:r>
                  <a:rPr lang="en-US" dirty="0" smtClean="0"/>
                  <a:t>: uses the complement of Ptolemy’s distance: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 panose="02040503050406030204" pitchFamily="18" charset="0"/>
                        </a:rPr>
                        <m:t>𝒔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𝑺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SE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SE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𝒑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</m:sub>
                                  </m:sSub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sSub>
                                    <m:sSubPr>
                                      <m:ctrlPr>
                                        <a:rPr lang="en-SE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𝒑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𝒋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SE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𝒑</m:t>
                                      </m:r>
                                    </m:e>
                                    <m:sub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</m:sub>
                                  </m:sSub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</m:d>
                            </m:e>
                          </m:d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SE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𝒑</m:t>
                                      </m:r>
                                    </m:e>
                                    <m:sub>
                                      <m:r>
                                        <a:rPr lang="en-US" b="1" i="1" smtClean="0">
                                          <a:latin typeface="Cambria Math" panose="02040503050406030204" pitchFamily="18" charset="0"/>
                                        </a:rPr>
                                        <m:t>𝒋</m:t>
                                      </m:r>
                                    </m:sub>
                                  </m:sSub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</m:d>
                            </m:e>
                          </m:d>
                        </m:den>
                      </m:f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           </m:t>
                      </m:r>
                    </m:oMath>
                  </m:oMathPara>
                </a14:m>
                <a:endParaRPr lang="en-US" b="1" i="1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b="1" i="1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b="1" dirty="0" smtClean="0"/>
              </a:p>
              <a:p>
                <a:pPr marL="0" indent="0"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6</a:t>
            </a:fld>
            <a:endParaRPr lang="en-GB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2078408"/>
              </p:ext>
            </p:extLst>
          </p:nvPr>
        </p:nvGraphicFramePr>
        <p:xfrm>
          <a:off x="9122520" y="2090245"/>
          <a:ext cx="1927155" cy="73152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385431">
                  <a:extLst>
                    <a:ext uri="{9D8B030D-6E8A-4147-A177-3AD203B41FA5}">
                      <a16:colId xmlns:a16="http://schemas.microsoft.com/office/drawing/2014/main" val="12566231"/>
                    </a:ext>
                  </a:extLst>
                </a:gridCol>
                <a:gridCol w="385431">
                  <a:extLst>
                    <a:ext uri="{9D8B030D-6E8A-4147-A177-3AD203B41FA5}">
                      <a16:colId xmlns:a16="http://schemas.microsoft.com/office/drawing/2014/main" val="2791419181"/>
                    </a:ext>
                  </a:extLst>
                </a:gridCol>
                <a:gridCol w="385431">
                  <a:extLst>
                    <a:ext uri="{9D8B030D-6E8A-4147-A177-3AD203B41FA5}">
                      <a16:colId xmlns:a16="http://schemas.microsoft.com/office/drawing/2014/main" val="3442235942"/>
                    </a:ext>
                  </a:extLst>
                </a:gridCol>
                <a:gridCol w="385431">
                  <a:extLst>
                    <a:ext uri="{9D8B030D-6E8A-4147-A177-3AD203B41FA5}">
                      <a16:colId xmlns:a16="http://schemas.microsoft.com/office/drawing/2014/main" val="3911322933"/>
                    </a:ext>
                  </a:extLst>
                </a:gridCol>
                <a:gridCol w="385431">
                  <a:extLst>
                    <a:ext uri="{9D8B030D-6E8A-4147-A177-3AD203B41FA5}">
                      <a16:colId xmlns:a16="http://schemas.microsoft.com/office/drawing/2014/main" val="84846412"/>
                    </a:ext>
                  </a:extLst>
                </a:gridCol>
              </a:tblGrid>
              <a:tr h="2151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kumimoji="0" lang="en-GB" sz="1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d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7734701"/>
                  </a:ext>
                </a:extLst>
              </a:tr>
              <a:tr h="2151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800" b="1" i="0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kumimoji="0" lang="en-GB" sz="1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d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334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7275719" y="5435659"/>
                <a:ext cx="213498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𝒔𝑺</m:t>
                      </m:r>
                      <m:d>
                        <m:dPr>
                          <m:ctrlPr>
                            <a:rPr lang="en-US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16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en-US" sz="16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16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</m:e>
                      </m:d>
                      <m:r>
                        <a:rPr lang="en-US" sz="1600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1" i="1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sz="1600" b="1" i="1">
                          <a:latin typeface="Cambria Math" panose="02040503050406030204" pitchFamily="18" charset="0"/>
                        </a:rPr>
                        <m:t>. 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𝟎𝟗</m:t>
                      </m:r>
                      <m:r>
                        <a:rPr lang="en-US" sz="1600" b="1" i="1">
                          <a:latin typeface="Cambria Math" panose="02040503050406030204" pitchFamily="18" charset="0"/>
                        </a:rPr>
                        <m:t>  </m:t>
                      </m:r>
                    </m:oMath>
                    <m:oMath xmlns:m="http://schemas.openxmlformats.org/officeDocument/2006/math">
                      <m:r>
                        <a:rPr lang="en-US" sz="1600" b="1" i="1">
                          <a:latin typeface="Cambria Math" panose="02040503050406030204" pitchFamily="18" charset="0"/>
                        </a:rPr>
                        <m:t>𝒔𝑺</m:t>
                      </m:r>
                      <m:d>
                        <m:dPr>
                          <m:ctrlPr>
                            <a:rPr lang="en-US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16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en-US" sz="16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16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𝟑</m:t>
                              </m:r>
                            </m:sub>
                          </m:sSub>
                        </m:e>
                      </m:d>
                      <m:r>
                        <a:rPr lang="en-US" sz="1600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1" i="1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sz="1600" b="1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𝟎𝟕</m:t>
                      </m:r>
                    </m:oMath>
                  </m:oMathPara>
                </a14:m>
                <a:endParaRPr lang="en-GB" sz="16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>
                          <a:latin typeface="Cambria Math" panose="02040503050406030204" pitchFamily="18" charset="0"/>
                        </a:rPr>
                        <m:t>𝒔𝑺</m:t>
                      </m:r>
                      <m:d>
                        <m:dPr>
                          <m:ctrlPr>
                            <a:rPr lang="en-US" sz="16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16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a:rPr lang="en-US" sz="16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16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𝟑</m:t>
                              </m:r>
                            </m:sub>
                          </m:sSub>
                        </m:e>
                      </m:d>
                      <m:r>
                        <a:rPr lang="en-US" sz="1600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1" i="1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sz="1600" b="1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𝟖</m:t>
                      </m:r>
                    </m:oMath>
                  </m:oMathPara>
                </a14:m>
                <a:endParaRPr lang="en-GB" sz="1600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75719" y="5435659"/>
                <a:ext cx="2134981" cy="830997"/>
              </a:xfrm>
              <a:prstGeom prst="rect">
                <a:avLst/>
              </a:prstGeom>
              <a:blipFill>
                <a:blip r:embed="rId3"/>
                <a:stretch>
                  <a:fillRect b="-73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2520" y="4013535"/>
            <a:ext cx="2231280" cy="218784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8714497" y="2855831"/>
                <a:ext cx="2743200" cy="6109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>
                          <a:latin typeface="Cambria Math" panose="02040503050406030204" pitchFamily="18" charset="0"/>
                        </a:rPr>
                        <m:t>𝒔𝑪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</m:e>
                      </m:d>
                      <m:r>
                        <a:rPr lang="en-US" b="1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SE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4497" y="2855831"/>
                <a:ext cx="2743200" cy="61093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1117600" y="5804991"/>
            <a:ext cx="3695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ea typeface="SimSun" panose="02010600030101010101" pitchFamily="2" charset="-122"/>
              </a:rPr>
              <a:t>[</a:t>
            </a:r>
            <a:r>
              <a:rPr lang="en-US" altLang="zh-CN" sz="2400" b="1" dirty="0" err="1" smtClean="0">
                <a:ea typeface="SimSun" panose="02010600030101010101" pitchFamily="2" charset="-122"/>
              </a:rPr>
              <a:t>Cai</a:t>
            </a:r>
            <a:r>
              <a:rPr lang="en-US" altLang="zh-CN" sz="2400" b="1" dirty="0" smtClean="0">
                <a:ea typeface="SimSun" panose="02010600030101010101" pitchFamily="2" charset="-122"/>
              </a:rPr>
              <a:t> et al. VLDBJ, 2020]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5935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Computational Challenges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Proportionality depends on the similarity between all candidate places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>
                          <a:latin typeface="Cambria Math" panose="02040503050406030204" pitchFamily="18" charset="0"/>
                        </a:rPr>
                        <m:t>𝒑𝑪</m:t>
                      </m:r>
                      <m:r>
                        <a:rPr lang="en-SE" sz="2400" b="1" i="1">
                          <a:latin typeface="Cambria Math" panose="02040503050406030204" pitchFamily="18" charset="0"/>
                        </a:rPr>
                        <m:t>𝓢</m:t>
                      </m:r>
                      <m:d>
                        <m:d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sz="2400" b="1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SE" sz="24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SE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SE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𝓢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SE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𝒔𝑪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sz="2400" b="1" i="1">
                          <a:latin typeface="Cambria Math" panose="02040503050406030204" pitchFamily="18" charset="0"/>
                        </a:rPr>
                        <m:t>                </m:t>
                      </m:r>
                      <m:r>
                        <a:rPr lang="en-US" sz="2400" b="1" i="1">
                          <a:latin typeface="Cambria Math" panose="02040503050406030204" pitchFamily="18" charset="0"/>
                        </a:rPr>
                        <m:t>𝒑𝑺</m:t>
                      </m:r>
                      <m:r>
                        <a:rPr lang="en-SE" sz="2400" b="1" i="1">
                          <a:latin typeface="Cambria Math" panose="02040503050406030204" pitchFamily="18" charset="0"/>
                        </a:rPr>
                        <m:t>𝓢</m:t>
                      </m:r>
                      <m:d>
                        <m:dPr>
                          <m:ctrlPr>
                            <a:rPr lang="en-US" sz="24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sz="2400" b="1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SE" sz="24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SE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SE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𝓢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SE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𝒔𝑺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4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4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r>
                  <a:rPr lang="en-US" dirty="0" smtClean="0"/>
                  <a:t>Large number of places</a:t>
                </a:r>
              </a:p>
              <a:p>
                <a:r>
                  <a:rPr lang="en-US" dirty="0" smtClean="0"/>
                  <a:t>Expensive calculations for real time responses</a:t>
                </a:r>
              </a:p>
              <a:p>
                <a:r>
                  <a:rPr lang="en-US" dirty="0"/>
                  <a:t>We propose:</a:t>
                </a:r>
              </a:p>
              <a:p>
                <a:pPr lvl="1"/>
                <a:r>
                  <a:rPr lang="en-US" b="1" dirty="0">
                    <a:solidFill>
                      <a:schemeClr val="accent1">
                        <a:lumMod val="75000"/>
                      </a:schemeClr>
                    </a:solidFill>
                  </a:rPr>
                  <a:t>novel efficient algorithms</a:t>
                </a:r>
                <a:r>
                  <a:rPr lang="en-US" dirty="0"/>
                  <a:t> to calculate the scores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𝒑𝑪</m:t>
                    </m:r>
                    <m:r>
                      <a:rPr lang="en-SE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𝓢</m:t>
                    </m:r>
                  </m:oMath>
                </a14:m>
                <a:r>
                  <a:rPr lang="en-US" dirty="0"/>
                  <a:t>and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𝒑𝑺</m:t>
                    </m:r>
                    <m:r>
                      <a:rPr lang="en-SE" b="1" i="1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𝓢</m:t>
                    </m:r>
                  </m:oMath>
                </a14:m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a </a:t>
                </a:r>
                <a:r>
                  <a:rPr lang="en-US" b="1" dirty="0">
                    <a:solidFill>
                      <a:schemeClr val="accent1">
                        <a:lumMod val="75000"/>
                      </a:schemeClr>
                    </a:solidFill>
                  </a:rPr>
                  <a:t>proportionality framework </a:t>
                </a:r>
                <a:r>
                  <a:rPr lang="en-US" dirty="0"/>
                  <a:t>which uses existing greedy algorithms</a:t>
                </a:r>
              </a:p>
              <a:p>
                <a:endParaRPr lang="en-US" b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47" r="-232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003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Proportionality Framework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Necessary comparison of all places in </a:t>
                </a:r>
                <a14:m>
                  <m:oMath xmlns:m="http://schemas.openxmlformats.org/officeDocument/2006/math">
                    <m:r>
                      <a:rPr lang="en-SE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𝒮</m:t>
                    </m:r>
                  </m:oMath>
                </a14:m>
                <a:r>
                  <a:rPr lang="en-US" dirty="0" smtClean="0"/>
                  <a:t> to determine the result set </a:t>
                </a:r>
                <a14:m>
                  <m:oMath xmlns:m="http://schemas.openxmlformats.org/officeDocument/2006/math">
                    <m:r>
                      <a:rPr lang="en-SE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ℛ</m:t>
                    </m:r>
                  </m:oMath>
                </a14:m>
                <a:endParaRPr lang="en-US" dirty="0" smtClean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Compute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𝐻𝑃𝑓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SE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scores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SE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SE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SE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𝒮</m:t>
                    </m:r>
                  </m:oMath>
                </a14:m>
                <a:endParaRPr lang="en-US" dirty="0" smtClean="0"/>
              </a:p>
              <a:p>
                <a:pPr lvl="1"/>
                <a:r>
                  <a:rPr lang="en-US" dirty="0" smtClean="0"/>
                  <a:t>Quadratic number of comparisons</a:t>
                </a:r>
              </a:p>
              <a:p>
                <a:pPr lvl="1"/>
                <a:r>
                  <a:rPr lang="en-US" dirty="0" smtClean="0"/>
                  <a:t>Tailored algorithms reduce the cost in practice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smtClean="0"/>
                  <a:t>Compute </a:t>
                </a:r>
                <a14:m>
                  <m:oMath xmlns:m="http://schemas.openxmlformats.org/officeDocument/2006/math">
                    <m:r>
                      <a:rPr lang="en-SE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ℛ</m:t>
                    </m:r>
                    <m:r>
                      <a:rPr lang="en-SE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smtClean="0"/>
                  <a:t>: </a:t>
                </a:r>
              </a:p>
              <a:p>
                <a:pPr lvl="1"/>
                <a:r>
                  <a:rPr lang="en-US" dirty="0" smtClean="0"/>
                  <a:t>NP-hard</a:t>
                </a:r>
                <a:endParaRPr lang="en-US" dirty="0"/>
              </a:p>
              <a:p>
                <a:pPr lvl="1"/>
                <a:r>
                  <a:rPr lang="en-US" dirty="0" smtClean="0"/>
                  <a:t>Adapt existing greedy algorithms</a:t>
                </a:r>
              </a:p>
              <a:p>
                <a:pPr marL="1428750" lvl="2" indent="-514350">
                  <a:buFont typeface="+mj-lt"/>
                  <a:buAutoNum type="arabicPeriod"/>
                </a:pPr>
                <a:r>
                  <a:rPr lang="en-US" b="1" dirty="0" err="1" smtClean="0"/>
                  <a:t>IAdU</a:t>
                </a:r>
                <a:r>
                  <a:rPr lang="en-US" dirty="0" smtClean="0"/>
                  <a:t>: Iteratively selects the candidate with the highest contribution to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𝐻𝑃𝑓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SE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ℛ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  <a:endParaRPr lang="en-US" dirty="0" smtClean="0"/>
              </a:p>
              <a:p>
                <a:pPr marL="1428750" lvl="2" indent="-514350">
                  <a:buFont typeface="+mj-lt"/>
                  <a:buAutoNum type="arabicPeriod"/>
                </a:pPr>
                <a:r>
                  <a:rPr lang="en-US" b="1" dirty="0" smtClean="0"/>
                  <a:t>ABP</a:t>
                </a:r>
                <a:r>
                  <a:rPr lang="en-US" dirty="0" smtClean="0"/>
                  <a:t>: Iteratively selects the pair of candidates with the highest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𝐻𝑃𝑓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SE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SE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35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Contextual Proportionality computation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Compute all </a:t>
                </a:r>
                <a:r>
                  <a:rPr lang="en-US" dirty="0" err="1" smtClean="0"/>
                  <a:t>Jaccard</a:t>
                </a:r>
                <a:r>
                  <a:rPr lang="en-US" dirty="0" smtClean="0"/>
                  <a:t> coefficients between pairs in</a:t>
                </a:r>
                <a:r>
                  <a:rPr lang="en-US" dirty="0" smtClean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SE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𝒮</m:t>
                    </m:r>
                  </m:oMath>
                </a14:m>
                <a:r>
                  <a:rPr lang="en-US" dirty="0" smtClean="0">
                    <a:latin typeface="Cambria Math" panose="02040503050406030204" pitchFamily="18" charset="0"/>
                  </a:rPr>
                  <a:t> </a:t>
                </a:r>
              </a:p>
              <a:p>
                <a:pPr marL="0" indent="0">
                  <a:buNone/>
                </a:pPr>
                <a:endParaRPr lang="en-US" b="1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>
                          <a:latin typeface="Cambria Math" panose="02040503050406030204" pitchFamily="18" charset="0"/>
                        </a:rPr>
                        <m:t>𝒔𝑪</m:t>
                      </m:r>
                      <m:d>
                        <m:d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SE" sz="2000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∩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</m:num>
                        <m:den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∪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  <m:r>
                        <a:rPr lang="en-US" sz="2000" b="1" i="1" smtClean="0">
                          <a:latin typeface="Cambria Math" panose="02040503050406030204" pitchFamily="18" charset="0"/>
                        </a:rPr>
                        <m:t>          </m:t>
                      </m:r>
                      <m:r>
                        <a:rPr lang="en-US" sz="2000" b="1" i="1">
                          <a:latin typeface="Cambria Math" panose="02040503050406030204" pitchFamily="18" charset="0"/>
                        </a:rPr>
                        <m:t>𝒑𝑪</m:t>
                      </m:r>
                      <m:r>
                        <a:rPr lang="en-SE" sz="2000" b="1" i="1">
                          <a:latin typeface="Cambria Math" panose="02040503050406030204" pitchFamily="18" charset="0"/>
                        </a:rPr>
                        <m:t>𝓢</m:t>
                      </m:r>
                      <m:d>
                        <m:dPr>
                          <m:ctrlPr>
                            <a:rPr lang="en-US" sz="2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  <m:r>
                        <a:rPr lang="en-US" sz="2000" b="1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SE" sz="20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SE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𝓢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SE" sz="20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≠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𝒔𝑪</m:t>
                          </m:r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SE" sz="20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000" b="1" i="1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2000" b="1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GB" dirty="0" smtClean="0"/>
              </a:p>
              <a:p>
                <a:endParaRPr lang="en-US" dirty="0" smtClean="0"/>
              </a:p>
              <a:p>
                <a:r>
                  <a:rPr lang="en-US" b="1" dirty="0" smtClean="0"/>
                  <a:t>Micro Set </a:t>
                </a:r>
                <a:r>
                  <a:rPr lang="en-US" b="1" dirty="0" err="1" smtClean="0"/>
                  <a:t>Jaccard</a:t>
                </a:r>
                <a:r>
                  <a:rPr lang="en-US" b="1" dirty="0" smtClean="0"/>
                  <a:t> hashing algorithm</a:t>
                </a:r>
                <a:r>
                  <a:rPr lang="en-US" dirty="0" smtClean="0"/>
                  <a:t>: (</a:t>
                </a:r>
                <a:r>
                  <a:rPr lang="en-US" b="1" dirty="0" err="1" smtClean="0"/>
                  <a:t>msJh</a:t>
                </a:r>
                <a:r>
                  <a:rPr lang="en-US" dirty="0" smtClean="0"/>
                  <a:t>)</a:t>
                </a:r>
              </a:p>
              <a:p>
                <a:pPr lvl="1"/>
                <a:r>
                  <a:rPr lang="en-US" dirty="0" smtClean="0"/>
                  <a:t>Facilitates the targeted comparison of sets with common elements</a:t>
                </a:r>
                <a:endParaRPr lang="en-GB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4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SIGMOD 2021 June 20-25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Proportionality in Spatial Keyword Search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5397A-7402-4353-9878-BA76A8F2E9D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090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8866</TotalTime>
  <Words>5300</Words>
  <Application>Microsoft Office PowerPoint</Application>
  <PresentationFormat>Widescreen</PresentationFormat>
  <Paragraphs>2040</Paragraphs>
  <Slides>49</Slides>
  <Notes>0</Notes>
  <HiddenSlides>8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SimSun</vt:lpstr>
      <vt:lpstr>Arial</vt:lpstr>
      <vt:lpstr>Calibri</vt:lpstr>
      <vt:lpstr>Cambria Math</vt:lpstr>
      <vt:lpstr>Cooper Black</vt:lpstr>
      <vt:lpstr>Times New Roman</vt:lpstr>
      <vt:lpstr>Wingdings</vt:lpstr>
      <vt:lpstr>Office Theme</vt:lpstr>
      <vt:lpstr>Proportionality in  Spatial Keyword Search</vt:lpstr>
      <vt:lpstr>Spatial Datasets</vt:lpstr>
      <vt:lpstr>Example of top-3 retrieval</vt:lpstr>
      <vt:lpstr>k- Proportional Semantic Places problem (kPSP)</vt:lpstr>
      <vt:lpstr>kPSP – Proportionality Components</vt:lpstr>
      <vt:lpstr>kPSP – Similarity Scores</vt:lpstr>
      <vt:lpstr>Computational Challenges</vt:lpstr>
      <vt:lpstr>Proportionality Framework</vt:lpstr>
      <vt:lpstr>Contextual Proportionality computation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Contextual Proportionality: MsJh</vt:lpstr>
      <vt:lpstr>Spatial Proportionality computation</vt:lpstr>
      <vt:lpstr>Spatial Proportionality: Grid based algorithms</vt:lpstr>
      <vt:lpstr>Spatial Proportionality: Grid based algorithms</vt:lpstr>
      <vt:lpstr>Spatial Proportionality: Grid based algorithms</vt:lpstr>
      <vt:lpstr>Experimental setup</vt:lpstr>
      <vt:lpstr>Efficiency - MsJh </vt:lpstr>
      <vt:lpstr>Efficiency - Grid based algorithms</vt:lpstr>
      <vt:lpstr>Approximation quality - Grid based algorithms</vt:lpstr>
      <vt:lpstr>Efficiency – Proportionality Framework</vt:lpstr>
      <vt:lpstr>Approximation quality– Prop. Framework</vt:lpstr>
      <vt:lpstr>User evaluation</vt:lpstr>
      <vt:lpstr>Summary</vt:lpstr>
      <vt:lpstr>Thank you</vt:lpstr>
      <vt:lpstr>Contextual Proportionality: MsJh (backup)</vt:lpstr>
      <vt:lpstr>Example of top-3 retrieval</vt:lpstr>
      <vt:lpstr>PowerPoint Presentation</vt:lpstr>
      <vt:lpstr>Efficiency - Grid based algorithms</vt:lpstr>
      <vt:lpstr>Spatial Proportionality: Grid based algorithms (backup</vt:lpstr>
      <vt:lpstr>Approximation quality - Grid based algorithms</vt:lpstr>
      <vt:lpstr>kPSP</vt:lpstr>
      <vt:lpstr>Computational Challenges</vt:lpstr>
    </vt:vector>
  </TitlesOfParts>
  <Company>Uppsala universitet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Proportionality in keyword search</dc:title>
  <dc:creator>Georgios Kalamatianos</dc:creator>
  <cp:lastModifiedBy>Georgios Kalamatianos</cp:lastModifiedBy>
  <cp:revision>266</cp:revision>
  <dcterms:created xsi:type="dcterms:W3CDTF">2021-05-20T10:25:13Z</dcterms:created>
  <dcterms:modified xsi:type="dcterms:W3CDTF">2021-05-28T15:26:45Z</dcterms:modified>
</cp:coreProperties>
</file>